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72" r:id="rId6"/>
    <p:sldId id="261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1548" y="19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964AE-7E3E-4EF1-AAC7-87C6629D74FD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0A93D-5810-4416-9917-BFA301D80D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80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zh-CN" altLang="en-US" dirty="0"/>
              <a:t>美国贝尔实验室</a:t>
            </a:r>
            <a:r>
              <a:rPr lang="zh-CN" altLang="en-US" dirty="0">
                <a:sym typeface="Wingdings" pitchFamily="2" charset="2"/>
              </a:rPr>
              <a:t></a:t>
            </a:r>
            <a:r>
              <a:rPr lang="en-US" altLang="zh-CN" dirty="0"/>
              <a:t>UNIX</a:t>
            </a:r>
            <a:r>
              <a:rPr lang="zh-CN" altLang="en-US" dirty="0"/>
              <a:t>包括的版本：</a:t>
            </a:r>
            <a:r>
              <a:rPr lang="en-US" altLang="zh-CN" dirty="0"/>
              <a:t>AIX, Solaris, HP-UX, SCO,...</a:t>
            </a:r>
          </a:p>
          <a:p>
            <a:pPr eaLnBrk="1" hangingPunct="1"/>
            <a:r>
              <a:rPr lang="zh-CN" altLang="en-US" dirty="0"/>
              <a:t>微软</a:t>
            </a:r>
            <a:r>
              <a:rPr lang="zh-CN" altLang="en-US" dirty="0">
                <a:sym typeface="Wingdings" pitchFamily="2" charset="2"/>
              </a:rPr>
              <a:t></a:t>
            </a:r>
            <a:r>
              <a:rPr lang="en-US" altLang="zh-CN" dirty="0">
                <a:sym typeface="Wingdings" pitchFamily="2" charset="2"/>
              </a:rPr>
              <a:t>dos(Disk Operating System ), windows</a:t>
            </a:r>
            <a:r>
              <a:rPr lang="zh-CN" altLang="en-US" dirty="0">
                <a:sym typeface="Wingdings" pitchFamily="2" charset="2"/>
              </a:rPr>
              <a:t>（</a:t>
            </a:r>
            <a:r>
              <a:rPr lang="en-US" altLang="zh-CN" dirty="0">
                <a:sym typeface="Wingdings" pitchFamily="2" charset="2"/>
              </a:rPr>
              <a:t>windows 3.0, windows 95, windows 98,windows NT, windows 2000, windows 2003, windows XP, windows 2007, vista</a:t>
            </a:r>
            <a:r>
              <a:rPr lang="zh-CN" altLang="en-US" dirty="0">
                <a:sym typeface="Wingdings" pitchFamily="2" charset="2"/>
              </a:rPr>
              <a:t>） </a:t>
            </a:r>
          </a:p>
          <a:p>
            <a:pPr eaLnBrk="1" hangingPunct="1"/>
            <a:r>
              <a:rPr lang="zh-CN" altLang="en-US" dirty="0">
                <a:sym typeface="Wingdings" pitchFamily="2" charset="2"/>
              </a:rPr>
              <a:t>革奴计划（</a:t>
            </a:r>
            <a:r>
              <a:rPr lang="en-US" altLang="zh-CN" dirty="0">
                <a:sym typeface="Wingdings" pitchFamily="2" charset="2"/>
              </a:rPr>
              <a:t>GNU</a:t>
            </a:r>
            <a:r>
              <a:rPr lang="zh-CN" altLang="en-US" dirty="0">
                <a:sym typeface="Wingdings" pitchFamily="2" charset="2"/>
              </a:rPr>
              <a:t>：）计划始于</a:t>
            </a:r>
            <a:r>
              <a:rPr lang="en-US" altLang="zh-CN" dirty="0">
                <a:sym typeface="Wingdings" pitchFamily="2" charset="2"/>
              </a:rPr>
              <a:t>1984</a:t>
            </a:r>
            <a:r>
              <a:rPr lang="zh-CN" altLang="en-US" dirty="0">
                <a:sym typeface="Wingdings" pitchFamily="2" charset="2"/>
              </a:rPr>
              <a:t>年，它是由“</a:t>
            </a:r>
            <a:r>
              <a:rPr lang="en-US" altLang="zh-CN" dirty="0">
                <a:sym typeface="Wingdings" pitchFamily="2" charset="2"/>
              </a:rPr>
              <a:t>GNU‘s Not Unix”</a:t>
            </a:r>
            <a:r>
              <a:rPr lang="zh-CN" altLang="en-US" dirty="0">
                <a:sym typeface="Wingdings" pitchFamily="2" charset="2"/>
              </a:rPr>
              <a:t>所递归定义出的首字母缩写，其终极目标是完成一套基于自由软件的完整作业操作系统，倡导软件免费，服务有价的理念；目标现在已经实现了：</a:t>
            </a:r>
            <a:r>
              <a:rPr lang="en-US" altLang="zh-CN" dirty="0">
                <a:sym typeface="Wingdings" pitchFamily="2" charset="2"/>
              </a:rPr>
              <a:t>Linux</a:t>
            </a:r>
          </a:p>
          <a:p>
            <a:pPr eaLnBrk="1" hangingPunct="1"/>
            <a:r>
              <a:rPr lang="en-US" altLang="zh-CN" dirty="0"/>
              <a:t>Linus Torvalds</a:t>
            </a:r>
            <a:r>
              <a:rPr lang="zh-CN" altLang="en-US" dirty="0"/>
              <a:t>把</a:t>
            </a:r>
            <a:r>
              <a:rPr lang="en-US" altLang="zh-CN" dirty="0" err="1"/>
              <a:t>minix</a:t>
            </a:r>
            <a:r>
              <a:rPr lang="zh-CN" altLang="en-US" dirty="0"/>
              <a:t>改版并命名为</a:t>
            </a:r>
            <a:r>
              <a:rPr lang="en-US" altLang="zh-CN" dirty="0" err="1"/>
              <a:t>linux</a:t>
            </a:r>
            <a:r>
              <a:rPr lang="zh-CN" altLang="en-US" dirty="0"/>
              <a:t>，于</a:t>
            </a:r>
            <a:r>
              <a:rPr lang="en-US" altLang="zh-CN" dirty="0"/>
              <a:t>1991</a:t>
            </a:r>
            <a:r>
              <a:rPr lang="zh-CN" altLang="en-US" dirty="0"/>
              <a:t>年</a:t>
            </a:r>
            <a:r>
              <a:rPr lang="en-US" altLang="zh-CN" dirty="0"/>
              <a:t>8</a:t>
            </a:r>
            <a:r>
              <a:rPr lang="zh-CN" altLang="en-US" dirty="0"/>
              <a:t>月</a:t>
            </a:r>
            <a:r>
              <a:rPr lang="en-US" altLang="zh-CN" dirty="0"/>
              <a:t>25</a:t>
            </a:r>
            <a:r>
              <a:rPr lang="zh-CN" altLang="en-US" dirty="0"/>
              <a:t>日</a:t>
            </a:r>
            <a:r>
              <a:rPr lang="en-US" altLang="zh-CN" dirty="0"/>
              <a:t>20</a:t>
            </a:r>
            <a:r>
              <a:rPr lang="zh-CN" altLang="en-US" dirty="0"/>
              <a:t>点</a:t>
            </a:r>
            <a:r>
              <a:rPr lang="en-US" altLang="zh-CN" dirty="0"/>
              <a:t>57</a:t>
            </a:r>
            <a:r>
              <a:rPr lang="zh-CN" altLang="en-US" dirty="0"/>
              <a:t>分放到论坛</a:t>
            </a:r>
            <a:r>
              <a:rPr lang="zh-CN" altLang="en-US" dirty="0">
                <a:sym typeface="Wingdings" pitchFamily="2" charset="2"/>
              </a:rPr>
              <a:t>改变历史，掀开开源新篇章。</a:t>
            </a:r>
          </a:p>
          <a:p>
            <a:pPr eaLnBrk="1" hangingPunct="1"/>
            <a:r>
              <a:rPr lang="zh-CN" altLang="en-US" dirty="0">
                <a:sym typeface="Wingdings" pitchFamily="2" charset="2"/>
              </a:rPr>
              <a:t>截止到</a:t>
            </a:r>
            <a:r>
              <a:rPr lang="en-US" altLang="zh-CN" dirty="0">
                <a:sym typeface="Wingdings" pitchFamily="2" charset="2"/>
              </a:rPr>
              <a:t>2011.02.20</a:t>
            </a:r>
            <a:r>
              <a:rPr lang="zh-CN" altLang="en-US" dirty="0">
                <a:sym typeface="Wingdings" pitchFamily="2" charset="2"/>
              </a:rPr>
              <a:t>，</a:t>
            </a:r>
            <a:r>
              <a:rPr lang="en-US" altLang="zh-CN" dirty="0">
                <a:sym typeface="Wingdings" pitchFamily="2" charset="2"/>
              </a:rPr>
              <a:t>Linux</a:t>
            </a:r>
            <a:r>
              <a:rPr lang="zh-CN" altLang="en-US" dirty="0">
                <a:sym typeface="Wingdings" pitchFamily="2" charset="2"/>
              </a:rPr>
              <a:t>内核版本是</a:t>
            </a:r>
            <a:r>
              <a:rPr lang="en-US" altLang="zh-CN" dirty="0">
                <a:sym typeface="Wingdings" pitchFamily="2" charset="2"/>
              </a:rPr>
              <a:t>2.6.37.1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2987824" y="2852936"/>
            <a:ext cx="4318811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sz="5000" b="1" dirty="0"/>
              <a:t>Linux </a:t>
            </a:r>
            <a:r>
              <a:rPr lang="zh-CN" altLang="en-US" sz="5000" b="1" dirty="0"/>
              <a:t>操作系统</a:t>
            </a:r>
          </a:p>
        </p:txBody>
      </p:sp>
    </p:spTree>
    <p:extLst>
      <p:ext uri="{BB962C8B-B14F-4D97-AF65-F5344CB8AC3E}">
        <p14:creationId xmlns:p14="http://schemas.microsoft.com/office/powerpoint/2010/main" val="284455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737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4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92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02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8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10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29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943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2022/8/26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36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31750" y="685800"/>
            <a:ext cx="8982076" cy="0"/>
          </a:xfrm>
          <a:prstGeom prst="line">
            <a:avLst/>
          </a:prstGeom>
          <a:noFill/>
          <a:ln w="9207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762000" y="22225"/>
            <a:ext cx="0" cy="6629402"/>
          </a:xfrm>
          <a:prstGeom prst="line">
            <a:avLst/>
          </a:prstGeom>
          <a:noFill/>
          <a:ln w="7937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4716016" y="6629402"/>
            <a:ext cx="4385123" cy="0"/>
          </a:xfrm>
          <a:prstGeom prst="line">
            <a:avLst/>
          </a:prstGeom>
          <a:noFill/>
          <a:ln w="4762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8839201" y="5610227"/>
            <a:ext cx="0" cy="1219200"/>
          </a:xfrm>
          <a:prstGeom prst="line">
            <a:avLst/>
          </a:prstGeom>
          <a:noFill/>
          <a:ln w="4762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3126" y="6629402"/>
            <a:ext cx="2238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7" y="1052736"/>
            <a:ext cx="351335" cy="300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807FCD8B-C4B9-443D-A24F-FA044E916549}"/>
              </a:ext>
            </a:extLst>
          </p:cNvPr>
          <p:cNvSpPr txBox="1"/>
          <p:nvPr userDrawn="1"/>
        </p:nvSpPr>
        <p:spPr>
          <a:xfrm>
            <a:off x="4924727" y="6621577"/>
            <a:ext cx="39677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00" dirty="0">
                <a:latin typeface="新宋体" panose="02010609030101010101" pitchFamily="49" charset="-122"/>
                <a:ea typeface="新宋体" panose="02010609030101010101" pitchFamily="49" charset="-122"/>
              </a:rPr>
              <a:t>王良明老师的个人网站：</a:t>
            </a:r>
            <a:r>
              <a:rPr lang="en-US" altLang="zh-CN" sz="1000" dirty="0">
                <a:latin typeface="新宋体" panose="02010609030101010101" pitchFamily="49" charset="-122"/>
                <a:ea typeface="新宋体" panose="02010609030101010101" pitchFamily="49" charset="-122"/>
              </a:rPr>
              <a:t>www.veryopen.org</a:t>
            </a:r>
            <a:r>
              <a:rPr lang="zh-CN" altLang="en-US" sz="1000" dirty="0">
                <a:latin typeface="新宋体" panose="02010609030101010101" pitchFamily="49" charset="-122"/>
                <a:ea typeface="新宋体" panose="02010609030101010101" pitchFamily="49" charset="-122"/>
              </a:rPr>
              <a:t>，微信公众号：农妇</a:t>
            </a:r>
            <a:r>
              <a:rPr lang="en-US" altLang="zh-CN" sz="1000" dirty="0">
                <a:latin typeface="新宋体" panose="02010609030101010101" pitchFamily="49" charset="-122"/>
                <a:ea typeface="新宋体" panose="02010609030101010101" pitchFamily="49" charset="-122"/>
              </a:rPr>
              <a:t>3</a:t>
            </a:r>
            <a:r>
              <a:rPr lang="zh-CN" altLang="en-US" sz="1000" dirty="0">
                <a:latin typeface="新宋体" panose="02010609030101010101" pitchFamily="49" charset="-122"/>
                <a:ea typeface="新宋体" panose="02010609030101010101" pitchFamily="49" charset="-122"/>
              </a:rPr>
              <a:t>拳</a:t>
            </a:r>
            <a:endParaRPr lang="en-US" sz="1000" dirty="0"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495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26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6892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3171904" y="116632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教学目标于考核方法</a:t>
            </a:r>
          </a:p>
        </p:txBody>
      </p:sp>
      <p:sp>
        <p:nvSpPr>
          <p:cNvPr id="49" name="Rectangle 49"/>
          <p:cNvSpPr>
            <a:spLocks noChangeArrowheads="1"/>
          </p:cNvSpPr>
          <p:nvPr/>
        </p:nvSpPr>
        <p:spPr bwMode="auto">
          <a:xfrm>
            <a:off x="1835696" y="980728"/>
            <a:ext cx="6208660" cy="4561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548640" anchor="ctr"/>
          <a:lstStyle/>
          <a:p>
            <a:pPr>
              <a:lnSpc>
                <a:spcPct val="150000"/>
              </a:lnSpc>
            </a:pPr>
            <a:r>
              <a:rPr lang="en-US" altLang="zh-CN" sz="3000" b="1" dirty="0"/>
              <a:t>1. </a:t>
            </a:r>
            <a:r>
              <a:rPr lang="zh-CN" altLang="en-US" sz="3000" b="1" dirty="0"/>
              <a:t>教学目标：</a:t>
            </a:r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zh-CN" altLang="en-US" sz="2000" dirty="0"/>
              <a:t> 能</a:t>
            </a:r>
            <a:r>
              <a:rPr lang="zh-CN" altLang="en-US" dirty="0"/>
              <a:t>安装</a:t>
            </a:r>
            <a:r>
              <a:rPr lang="en-US" altLang="zh-CN" dirty="0"/>
              <a:t>Linux</a:t>
            </a:r>
            <a:r>
              <a:rPr lang="zh-CN" altLang="en-US" dirty="0"/>
              <a:t>操作系统</a:t>
            </a:r>
            <a:endParaRPr lang="zh-CN" altLang="en-US" sz="2000" dirty="0"/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zh-CN" altLang="en-US" sz="2000" dirty="0"/>
              <a:t> 能使用</a:t>
            </a:r>
            <a:r>
              <a:rPr lang="en-US" altLang="zh-CN" sz="2000" dirty="0"/>
              <a:t>Linux</a:t>
            </a:r>
            <a:r>
              <a:rPr lang="zh-CN" altLang="en-US" sz="2000" dirty="0"/>
              <a:t>操作系统</a:t>
            </a:r>
            <a:endParaRPr lang="en-US" altLang="zh-CN" sz="2000" dirty="0"/>
          </a:p>
          <a:p>
            <a:pPr lvl="1">
              <a:lnSpc>
                <a:spcPct val="150000"/>
              </a:lnSpc>
              <a:buFontTx/>
              <a:buChar char="•"/>
            </a:pPr>
            <a:r>
              <a:rPr lang="zh-CN" altLang="en-US" sz="2000" dirty="0"/>
              <a:t> 能安装配置一些简单的服务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3000" b="1" dirty="0"/>
              <a:t>2. </a:t>
            </a:r>
            <a:r>
              <a:rPr lang="zh-CN" altLang="en-US" sz="3000" b="1" dirty="0"/>
              <a:t>考核方法：</a:t>
            </a:r>
            <a:endParaRPr lang="en-US" altLang="zh-CN" sz="3000" b="1" dirty="0"/>
          </a:p>
          <a:p>
            <a:pPr lvl="1">
              <a:lnSpc>
                <a:spcPct val="150000"/>
              </a:lnSpc>
            </a:pPr>
            <a:r>
              <a:rPr lang="zh-CN" altLang="en-US" sz="2000" dirty="0"/>
              <a:t>平时分占</a:t>
            </a:r>
            <a:r>
              <a:rPr lang="en-US" altLang="zh-CN" sz="2000" dirty="0"/>
              <a:t>40%</a:t>
            </a:r>
            <a:r>
              <a:rPr lang="zh-CN" altLang="en-US" sz="2000" dirty="0"/>
              <a:t>，期末采用机考方式，占</a:t>
            </a:r>
            <a:r>
              <a:rPr lang="en-US" altLang="zh-CN" sz="2000" dirty="0"/>
              <a:t>70%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53053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3347864" y="116632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操作系统的种类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321012" y="116632"/>
            <a:ext cx="2746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学习</a:t>
            </a:r>
            <a:r>
              <a:rPr lang="en-US" altLang="zh-CN" sz="2800" dirty="0"/>
              <a:t>Linux</a:t>
            </a:r>
            <a:r>
              <a:rPr lang="zh-CN" altLang="en-US" sz="2800" dirty="0"/>
              <a:t>的意义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A85DD0E1-9014-44B2-B06C-30AB4B101D21}"/>
              </a:ext>
            </a:extLst>
          </p:cNvPr>
          <p:cNvGrpSpPr/>
          <p:nvPr/>
        </p:nvGrpSpPr>
        <p:grpSpPr>
          <a:xfrm>
            <a:off x="931621" y="908720"/>
            <a:ext cx="7884062" cy="5345034"/>
            <a:chOff x="931621" y="908720"/>
            <a:chExt cx="7884062" cy="5345034"/>
          </a:xfrm>
        </p:grpSpPr>
        <p:grpSp>
          <p:nvGrpSpPr>
            <p:cNvPr id="6" name="Group 31"/>
            <p:cNvGrpSpPr>
              <a:grpSpLocks/>
            </p:cNvGrpSpPr>
            <p:nvPr/>
          </p:nvGrpSpPr>
          <p:grpSpPr bwMode="auto">
            <a:xfrm>
              <a:off x="1243605" y="992598"/>
              <a:ext cx="7505709" cy="4636650"/>
              <a:chOff x="584" y="548"/>
              <a:chExt cx="4936" cy="3004"/>
            </a:xfrm>
          </p:grpSpPr>
          <p:pic>
            <p:nvPicPr>
              <p:cNvPr id="18" name="Picture 27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11" y="548"/>
                <a:ext cx="1674" cy="37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74001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19" name="Picture 28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84" y="2352"/>
                <a:ext cx="1302" cy="43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>
                        <a:alpha val="74001"/>
                      </a:srgbClr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45791" dir="8778596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1" name="Line 30"/>
              <p:cNvSpPr>
                <a:spLocks noChangeShapeType="1"/>
              </p:cNvSpPr>
              <p:nvPr/>
            </p:nvSpPr>
            <p:spPr bwMode="auto">
              <a:xfrm>
                <a:off x="5088" y="3552"/>
                <a:ext cx="432" cy="0"/>
              </a:xfrm>
              <a:prstGeom prst="line">
                <a:avLst/>
              </a:prstGeom>
              <a:noFill/>
              <a:ln w="76200">
                <a:solidFill>
                  <a:schemeClr val="tx1"/>
                </a:solidFill>
                <a:prstDash val="sys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1A514CE6-30C6-4A73-9CC0-3415764B4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43327" y="908720"/>
              <a:ext cx="1116461" cy="1469028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CF2CD03F-FEC0-4BDA-851B-A65EEA16496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20561" y="1088492"/>
              <a:ext cx="3271041" cy="914301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3DDAB277-835C-4F5F-B9BC-D6DF36404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29495" y="4882154"/>
              <a:ext cx="2181225" cy="1371600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D9942445-53C7-4DE0-B93D-338DB42FBE4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320946" y="5005593"/>
              <a:ext cx="1504950" cy="1209675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2C28779B-C05F-495C-A3E6-AC6006BB6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129602" y="4440760"/>
              <a:ext cx="2297430" cy="663702"/>
            </a:xfrm>
            <a:prstGeom prst="rect">
              <a:avLst/>
            </a:prstGeom>
          </p:spPr>
        </p:pic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C7D1D88D-8E5D-44D5-9D23-AAEAB37E8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21261" y="1879127"/>
              <a:ext cx="2594422" cy="1149321"/>
            </a:xfrm>
            <a:prstGeom prst="rect">
              <a:avLst/>
            </a:prstGeom>
          </p:spPr>
        </p:pic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id="{FF212CAE-5AB4-4819-9878-8FC04B905D0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31621" y="2609850"/>
              <a:ext cx="5162550" cy="819150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1A38F633-309E-47B1-8F1C-8C3960C36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605758" y="3596929"/>
              <a:ext cx="3209925" cy="552450"/>
            </a:xfrm>
            <a:prstGeom prst="rect">
              <a:avLst/>
            </a:prstGeom>
          </p:spPr>
        </p:pic>
      </p:grpSp>
      <p:grpSp>
        <p:nvGrpSpPr>
          <p:cNvPr id="25" name="Group 61"/>
          <p:cNvGrpSpPr>
            <a:grpSpLocks/>
          </p:cNvGrpSpPr>
          <p:nvPr/>
        </p:nvGrpSpPr>
        <p:grpSpPr bwMode="auto">
          <a:xfrm>
            <a:off x="1547664" y="838595"/>
            <a:ext cx="6439343" cy="5876925"/>
            <a:chOff x="7136" y="-2379"/>
            <a:chExt cx="3726" cy="3702"/>
          </a:xfrm>
        </p:grpSpPr>
        <p:sp>
          <p:nvSpPr>
            <p:cNvPr id="26" name="AutoShape 59"/>
            <p:cNvSpPr>
              <a:spLocks noChangeArrowheads="1"/>
            </p:cNvSpPr>
            <p:nvPr/>
          </p:nvSpPr>
          <p:spPr bwMode="auto">
            <a:xfrm>
              <a:off x="7136" y="-2379"/>
              <a:ext cx="3726" cy="3702"/>
            </a:xfrm>
            <a:prstGeom prst="cloudCallout">
              <a:avLst>
                <a:gd name="adj1" fmla="val -58319"/>
                <a:gd name="adj2" fmla="val 23231"/>
              </a:avLst>
            </a:prstGeom>
            <a:solidFill>
              <a:srgbClr val="CCECFF"/>
            </a:solidFill>
            <a:ln w="9525">
              <a:solidFill>
                <a:srgbClr val="CCEC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79200" tIns="39600" rIns="79200" bIns="39600"/>
            <a:lstStyle/>
            <a:p>
              <a:pPr algn="ctr" defTabSz="801688">
                <a:spcBef>
                  <a:spcPct val="50000"/>
                </a:spcBef>
              </a:pPr>
              <a:endParaRPr lang="zh-CN" altLang="en-US" sz="2000" b="1">
                <a:solidFill>
                  <a:srgbClr val="CCECFF"/>
                </a:solidFill>
                <a:latin typeface="宋体" charset="-122"/>
                <a:ea typeface="宋体" charset="-122"/>
              </a:endParaRPr>
            </a:p>
          </p:txBody>
        </p:sp>
        <p:sp>
          <p:nvSpPr>
            <p:cNvPr id="27" name="Text Box 60"/>
            <p:cNvSpPr txBox="1">
              <a:spLocks noChangeArrowheads="1"/>
            </p:cNvSpPr>
            <p:nvPr/>
          </p:nvSpPr>
          <p:spPr bwMode="auto">
            <a:xfrm>
              <a:off x="7678" y="-2057"/>
              <a:ext cx="2876" cy="29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tx1">
                      <a:alpha val="14117"/>
                    </a:schemeClr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79200" tIns="39600" rIns="79200" bIns="39600">
              <a:spAutoFit/>
            </a:bodyPr>
            <a:lstStyle>
              <a:lvl1pPr defTabSz="801688" eaLnBrk="0" hangingPunct="0"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1pPr>
              <a:lvl2pPr marL="742950" indent="-285750" defTabSz="801688" eaLnBrk="0" hangingPunct="0"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2pPr>
              <a:lvl3pPr marL="1143000" indent="-228600" defTabSz="801688" eaLnBrk="0" hangingPunct="0"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3pPr>
              <a:lvl4pPr marL="1600200" indent="-228600" defTabSz="801688" eaLnBrk="0" hangingPunct="0"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4pPr>
              <a:lvl5pPr marL="2057400" indent="-228600" defTabSz="801688" eaLnBrk="0" hangingPunct="0"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5pPr>
              <a:lvl6pPr marL="25146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6pPr>
              <a:lvl7pPr marL="29718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7pPr>
              <a:lvl8pPr marL="34290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8pPr>
              <a:lvl9pPr marL="3886200" indent="-228600" defTabSz="80168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微软雅黑" pitchFamily="34" charset="-122"/>
                </a:defRPr>
              </a:lvl9pPr>
            </a:lstStyle>
            <a:p>
              <a:pPr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zh-CN" sz="3000" dirty="0">
                  <a:latin typeface="宋体" charset="-122"/>
                  <a:ea typeface="宋体" charset="-122"/>
                </a:rPr>
                <a:t>1</a:t>
              </a:r>
              <a:r>
                <a:rPr lang="zh-CN" altLang="en-US" sz="3000" dirty="0">
                  <a:latin typeface="宋体" charset="-122"/>
                  <a:ea typeface="宋体" charset="-122"/>
                </a:rPr>
                <a:t>、发音：哩妮克斯</a:t>
              </a:r>
            </a:p>
            <a:p>
              <a:pPr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zh-CN" sz="3000" dirty="0">
                  <a:latin typeface="宋体" charset="-122"/>
                  <a:ea typeface="宋体" charset="-122"/>
                </a:rPr>
                <a:t>2</a:t>
              </a:r>
              <a:r>
                <a:rPr lang="zh-CN" altLang="en-US" sz="3000" dirty="0">
                  <a:latin typeface="宋体" charset="-122"/>
                  <a:ea typeface="宋体" charset="-122"/>
                </a:rPr>
                <a:t>、优势：免费无毒稳定高效开源华丽</a:t>
              </a:r>
            </a:p>
            <a:p>
              <a:pPr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zh-CN" sz="3000" dirty="0">
                  <a:latin typeface="宋体" charset="-122"/>
                  <a:ea typeface="宋体" charset="-122"/>
                </a:rPr>
                <a:t>3</a:t>
              </a:r>
              <a:r>
                <a:rPr lang="zh-CN" altLang="en-US" sz="3000" dirty="0">
                  <a:latin typeface="宋体" charset="-122"/>
                  <a:ea typeface="宋体" charset="-122"/>
                </a:rPr>
                <a:t>、学好它对你有何用？</a:t>
              </a:r>
            </a:p>
            <a:p>
              <a:pPr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zh-CN" sz="3000" dirty="0">
                  <a:latin typeface="宋体" charset="-122"/>
                  <a:ea typeface="宋体" charset="-122"/>
                </a:rPr>
                <a:t>A</a:t>
              </a:r>
              <a:r>
                <a:rPr lang="zh-CN" altLang="en-US" sz="3000" dirty="0">
                  <a:latin typeface="宋体" charset="-122"/>
                  <a:ea typeface="宋体" charset="-122"/>
                </a:rPr>
                <a:t>、嵌入式开发的基础</a:t>
              </a:r>
            </a:p>
            <a:p>
              <a:pPr eaLnBrk="1" hangingPunct="1">
                <a:lnSpc>
                  <a:spcPct val="90000"/>
                </a:lnSpc>
                <a:spcBef>
                  <a:spcPct val="50000"/>
                </a:spcBef>
              </a:pPr>
              <a:r>
                <a:rPr lang="en-US" altLang="zh-CN" sz="3000" dirty="0">
                  <a:latin typeface="宋体" charset="-122"/>
                  <a:ea typeface="宋体" charset="-122"/>
                </a:rPr>
                <a:t>B</a:t>
              </a:r>
              <a:r>
                <a:rPr lang="zh-CN" altLang="en-US" sz="3000" dirty="0">
                  <a:latin typeface="宋体" charset="-122"/>
                  <a:ea typeface="宋体" charset="-122"/>
                </a:rPr>
                <a:t>、高薪就业：</a:t>
              </a:r>
              <a:r>
                <a:rPr lang="en-US" altLang="zh-CN" sz="3000" dirty="0" err="1">
                  <a:latin typeface="宋体" charset="-122"/>
                  <a:ea typeface="宋体" charset="-122"/>
                </a:rPr>
                <a:t>linux</a:t>
              </a:r>
              <a:r>
                <a:rPr lang="zh-CN" altLang="en-US" sz="3000" dirty="0">
                  <a:latin typeface="宋体" charset="-122"/>
                  <a:ea typeface="宋体" charset="-122"/>
                </a:rPr>
                <a:t>系统管理员</a:t>
              </a:r>
              <a:r>
                <a:rPr lang="en-US" altLang="zh-CN" sz="3000" dirty="0">
                  <a:latin typeface="宋体" charset="-122"/>
                  <a:ea typeface="宋体" charset="-122"/>
                </a:rPr>
                <a:t>·</a:t>
              </a:r>
              <a:r>
                <a:rPr lang="zh-CN" altLang="en-US" sz="3000" dirty="0">
                  <a:latin typeface="宋体" charset="-122"/>
                  <a:ea typeface="宋体" charset="-122"/>
                </a:rPr>
                <a:t>内核裁剪员</a:t>
              </a:r>
              <a:r>
                <a:rPr lang="en-US" altLang="zh-CN" sz="3000" dirty="0">
                  <a:latin typeface="宋体" charset="-122"/>
                  <a:ea typeface="宋体" charset="-122"/>
                </a:rPr>
                <a:t>·LAMP</a:t>
              </a:r>
              <a:r>
                <a:rPr lang="zh-CN" altLang="en-US" sz="3000" dirty="0">
                  <a:latin typeface="宋体" charset="-122"/>
                  <a:ea typeface="宋体" charset="-122"/>
                </a:rPr>
                <a:t>程序员</a:t>
              </a:r>
              <a:r>
                <a:rPr lang="en-US" altLang="zh-CN" sz="3000" dirty="0">
                  <a:latin typeface="宋体" charset="-122"/>
                  <a:ea typeface="宋体" charset="-122"/>
                </a:rPr>
                <a:t>·</a:t>
              </a:r>
              <a:r>
                <a:rPr lang="en-US" altLang="zh-CN" sz="3000" dirty="0" err="1">
                  <a:latin typeface="宋体" charset="-122"/>
                  <a:ea typeface="宋体" charset="-122"/>
                </a:rPr>
                <a:t>linux</a:t>
              </a:r>
              <a:r>
                <a:rPr lang="zh-CN" altLang="en-US" sz="3000" dirty="0">
                  <a:latin typeface="宋体" charset="-122"/>
                  <a:ea typeface="宋体" charset="-122"/>
                </a:rPr>
                <a:t>程序开发</a:t>
              </a:r>
              <a:r>
                <a:rPr lang="en-US" altLang="zh-CN" sz="3000" dirty="0">
                  <a:latin typeface="宋体" charset="-122"/>
                  <a:ea typeface="宋体" charset="-122"/>
                </a:rPr>
                <a:t>·</a:t>
              </a:r>
              <a:r>
                <a:rPr lang="zh-CN" altLang="en-US" sz="3000" dirty="0">
                  <a:latin typeface="宋体" charset="-122"/>
                  <a:ea typeface="宋体" charset="-122"/>
                </a:rPr>
                <a:t>云计算和大数据的基础</a:t>
              </a:r>
              <a:r>
                <a:rPr lang="en-US" altLang="zh-CN" sz="3000" dirty="0">
                  <a:latin typeface="宋体" charset="-122"/>
                  <a:ea typeface="宋体" charset="-122"/>
                </a:rPr>
                <a:t>·……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21672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7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8" presetClass="exit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1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115616" y="2132856"/>
            <a:ext cx="1368152" cy="367240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2500423" y="2060848"/>
            <a:ext cx="4762500" cy="2880320"/>
            <a:chOff x="2500423" y="3573016"/>
            <a:chExt cx="4762500" cy="2880320"/>
          </a:xfrm>
        </p:grpSpPr>
        <p:pic>
          <p:nvPicPr>
            <p:cNvPr id="33" name="Picture 2" descr="天河一号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0423" y="3573016"/>
              <a:ext cx="4762500" cy="2552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TextBox 33"/>
            <p:cNvSpPr txBox="1"/>
            <p:nvPr/>
          </p:nvSpPr>
          <p:spPr>
            <a:xfrm>
              <a:off x="2843808" y="6084004"/>
              <a:ext cx="41440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中国天河一号超级计算机采用</a:t>
              </a:r>
              <a:r>
                <a:rPr lang="en-US" altLang="zh-CN" dirty="0"/>
                <a:t>64</a:t>
              </a:r>
              <a:r>
                <a:rPr lang="zh-CN" altLang="en-US" dirty="0"/>
                <a:t>位</a:t>
              </a:r>
              <a:r>
                <a:rPr lang="en-US" altLang="zh-CN" dirty="0"/>
                <a:t>Linux</a:t>
              </a:r>
              <a:endParaRPr lang="zh-CN" altLang="en-US" dirty="0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203848" y="1988840"/>
            <a:ext cx="3810000" cy="3168352"/>
            <a:chOff x="3570256" y="3284984"/>
            <a:chExt cx="3810000" cy="3168352"/>
          </a:xfrm>
        </p:grpSpPr>
        <p:pic>
          <p:nvPicPr>
            <p:cNvPr id="36" name="Picture 4" descr="http://www.tech-ccea.com/uploads/allimg/111206/1_111206111144_1_lit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0256" y="3284984"/>
              <a:ext cx="3810000" cy="2857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3635896" y="6084004"/>
              <a:ext cx="3716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深圳超级云计算中心采用</a:t>
              </a:r>
              <a:r>
                <a:rPr lang="en-US" altLang="zh-CN" dirty="0" err="1"/>
                <a:t>SuSE</a:t>
              </a:r>
              <a:r>
                <a:rPr lang="en-US" altLang="zh-CN" dirty="0"/>
                <a:t> Linux</a:t>
              </a:r>
              <a:endParaRPr lang="zh-CN" altLang="en-US" dirty="0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27584" y="1556792"/>
            <a:ext cx="8280920" cy="3753708"/>
            <a:chOff x="827584" y="1988840"/>
            <a:chExt cx="8280920" cy="3753708"/>
          </a:xfrm>
        </p:grpSpPr>
        <p:pic>
          <p:nvPicPr>
            <p:cNvPr id="39" name="Picture 2" descr="http://www.xyzlove.com/Transshipment/Rostrum/hwsn/Graph/%E5%8D%8E%E4%B8%BA%E6%95%B0%E6%8D%AE%E4%B8%AD%E5%BF%83%E4%B8%80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1833" y="1988840"/>
              <a:ext cx="4806671" cy="3240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4" descr="http://www.cctime.com/UpLoadFile/2011/9/27/201192736263441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1988840"/>
              <a:ext cx="3384376" cy="3240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TextBox 40"/>
            <p:cNvSpPr txBox="1"/>
            <p:nvPr/>
          </p:nvSpPr>
          <p:spPr>
            <a:xfrm>
              <a:off x="3059832" y="5373216"/>
              <a:ext cx="47227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/>
                <a:t>华为总部数据中心，</a:t>
              </a:r>
              <a:r>
                <a:rPr lang="en-US" altLang="zh-CN" dirty="0"/>
                <a:t>300</a:t>
              </a:r>
              <a:r>
                <a:rPr lang="zh-CN" altLang="en-US" dirty="0"/>
                <a:t>余台服务器安装</a:t>
              </a:r>
              <a:r>
                <a:rPr lang="en-US" altLang="zh-CN" dirty="0"/>
                <a:t>Linux</a:t>
              </a:r>
              <a:endParaRPr lang="zh-CN" altLang="en-US" dirty="0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907704" y="760714"/>
            <a:ext cx="4512716" cy="5692622"/>
            <a:chOff x="3947717" y="620688"/>
            <a:chExt cx="4512716" cy="5908646"/>
          </a:xfrm>
        </p:grpSpPr>
        <p:pic>
          <p:nvPicPr>
            <p:cNvPr id="43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4919" y="620688"/>
              <a:ext cx="2815514" cy="59086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4" name="椭圆形标注 43"/>
            <p:cNvSpPr/>
            <p:nvPr/>
          </p:nvSpPr>
          <p:spPr>
            <a:xfrm>
              <a:off x="3947717" y="3936732"/>
              <a:ext cx="2111372" cy="1404156"/>
            </a:xfrm>
            <a:prstGeom prst="wedgeEllipseCallout">
              <a:avLst>
                <a:gd name="adj1" fmla="val 71065"/>
                <a:gd name="adj2" fmla="val 63294"/>
              </a:avLst>
            </a:prstGeom>
            <a:solidFill>
              <a:schemeClr val="bg1"/>
            </a:solidFill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60%</a:t>
              </a: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的各种终端设备采用</a:t>
              </a:r>
              <a:r>
                <a:rPr lang="en-US" altLang="zh-CN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Linux</a:t>
              </a:r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系统</a:t>
              </a: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3347864" y="116632"/>
            <a:ext cx="2387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Linux</a:t>
            </a:r>
            <a:r>
              <a:rPr lang="zh-CN" altLang="en-US" sz="2800" dirty="0"/>
              <a:t>应用案例</a:t>
            </a:r>
          </a:p>
        </p:txBody>
      </p:sp>
    </p:spTree>
    <p:extLst>
      <p:ext uri="{BB962C8B-B14F-4D97-AF65-F5344CB8AC3E}">
        <p14:creationId xmlns:p14="http://schemas.microsoft.com/office/powerpoint/2010/main" val="340610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47864" y="116632"/>
            <a:ext cx="27462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/>
              <a:t>Linux</a:t>
            </a:r>
            <a:r>
              <a:rPr lang="zh-CN" altLang="en-US" sz="2800" dirty="0"/>
              <a:t>的华丽桌面</a:t>
            </a:r>
          </a:p>
        </p:txBody>
      </p:sp>
      <p:pic>
        <p:nvPicPr>
          <p:cNvPr id="5" name="Picture 4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4300" y="-317500"/>
            <a:ext cx="9374188" cy="749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8150" y="296863"/>
            <a:ext cx="10021888" cy="626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13" y="887413"/>
            <a:ext cx="8129587" cy="5081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4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3550" y="-349250"/>
            <a:ext cx="10072688" cy="755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3400" y="233363"/>
            <a:ext cx="10212388" cy="638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-349250"/>
            <a:ext cx="9450388" cy="7558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4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850" y="-285750"/>
            <a:ext cx="9285288" cy="743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5100" y="-361950"/>
            <a:ext cx="9475788" cy="758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1622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2797056" y="116632"/>
            <a:ext cx="3647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1</a:t>
            </a:r>
            <a:r>
              <a:rPr lang="zh-CN" altLang="en-US" sz="2800" dirty="0"/>
              <a:t>章：</a:t>
            </a:r>
            <a:r>
              <a:rPr lang="en-US" altLang="zh-CN" sz="2800" dirty="0"/>
              <a:t>Linux</a:t>
            </a:r>
            <a:r>
              <a:rPr lang="zh-CN" altLang="en-US" sz="2800" dirty="0"/>
              <a:t>系统概况</a:t>
            </a:r>
          </a:p>
        </p:txBody>
      </p:sp>
      <p:sp>
        <p:nvSpPr>
          <p:cNvPr id="4" name="Rectangle 49"/>
          <p:cNvSpPr>
            <a:spLocks noChangeArrowheads="1"/>
          </p:cNvSpPr>
          <p:nvPr/>
        </p:nvSpPr>
        <p:spPr bwMode="auto">
          <a:xfrm>
            <a:off x="2483768" y="1988840"/>
            <a:ext cx="4536504" cy="316835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>
              <a:lnSpc>
                <a:spcPct val="150000"/>
              </a:lnSpc>
            </a:pPr>
            <a:r>
              <a:rPr lang="zh-CN" altLang="en-US" sz="2000" b="1" dirty="0"/>
              <a:t>本章教学目标：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了解</a:t>
            </a:r>
            <a:r>
              <a:rPr lang="en-US" altLang="zh-CN" dirty="0"/>
              <a:t>Linux</a:t>
            </a:r>
            <a:r>
              <a:rPr lang="zh-CN" altLang="en-US" dirty="0"/>
              <a:t>的成长发展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了解开源协议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掌握内核版本的演化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了解常见</a:t>
            </a:r>
            <a:r>
              <a:rPr lang="en-US" altLang="zh-CN" dirty="0"/>
              <a:t>Linux</a:t>
            </a:r>
            <a:r>
              <a:rPr lang="zh-CN" altLang="en-US" dirty="0"/>
              <a:t>发行版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6572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4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185" y="4437112"/>
            <a:ext cx="3086992" cy="2316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圆角矩形 1"/>
          <p:cNvSpPr/>
          <p:nvPr/>
        </p:nvSpPr>
        <p:spPr>
          <a:xfrm>
            <a:off x="2339752" y="2060848"/>
            <a:ext cx="4680520" cy="72008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solidFill>
                  <a:schemeClr val="tx1"/>
                </a:solidFill>
              </a:rPr>
              <a:t>Linux</a:t>
            </a:r>
            <a:r>
              <a:rPr lang="zh-CN" altLang="en-US" sz="3200" dirty="0">
                <a:solidFill>
                  <a:schemeClr val="tx1"/>
                </a:solidFill>
              </a:rPr>
              <a:t>操作系统</a:t>
            </a:r>
          </a:p>
        </p:txBody>
      </p:sp>
      <p:sp>
        <p:nvSpPr>
          <p:cNvPr id="6" name="圆角矩形标注 5"/>
          <p:cNvSpPr/>
          <p:nvPr/>
        </p:nvSpPr>
        <p:spPr>
          <a:xfrm>
            <a:off x="3356575" y="3284984"/>
            <a:ext cx="3015625" cy="1152128"/>
          </a:xfrm>
          <a:prstGeom prst="wedgeRoundRectCallout">
            <a:avLst>
              <a:gd name="adj1" fmla="val -20503"/>
              <a:gd name="adj2" fmla="val -104398"/>
              <a:gd name="adj3" fmla="val 16667"/>
            </a:avLst>
          </a:prstGeom>
          <a:solidFill>
            <a:schemeClr val="bg1">
              <a:lumMod val="95000"/>
            </a:schemeClr>
          </a:solidFill>
          <a:ln w="31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/>
                </a:solidFill>
              </a:rPr>
              <a:t>时间：</a:t>
            </a:r>
            <a:r>
              <a:rPr lang="en-US" altLang="zh-CN" dirty="0">
                <a:solidFill>
                  <a:schemeClr val="tx1"/>
                </a:solidFill>
              </a:rPr>
              <a:t>1991-10-05</a:t>
            </a:r>
          </a:p>
          <a:p>
            <a:r>
              <a:rPr lang="zh-CN" altLang="en-US" dirty="0">
                <a:solidFill>
                  <a:schemeClr val="tx1"/>
                </a:solidFill>
              </a:rPr>
              <a:t>地点：芬兰赫尔辛基大学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人物：李纳斯</a:t>
            </a:r>
            <a:r>
              <a:rPr lang="en-US" altLang="zh-CN" dirty="0">
                <a:solidFill>
                  <a:schemeClr val="tx1"/>
                </a:solidFill>
              </a:rPr>
              <a:t>·</a:t>
            </a:r>
            <a:r>
              <a:rPr lang="zh-CN" altLang="en-US" dirty="0">
                <a:solidFill>
                  <a:schemeClr val="tx1"/>
                </a:solidFill>
              </a:rPr>
              <a:t>托沃茨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事件：</a:t>
            </a:r>
            <a:r>
              <a:rPr lang="en-US" altLang="zh-CN" dirty="0">
                <a:solidFill>
                  <a:schemeClr val="tx1"/>
                </a:solidFill>
              </a:rPr>
              <a:t>Linux</a:t>
            </a:r>
            <a:r>
              <a:rPr lang="zh-CN" altLang="en-US" dirty="0">
                <a:solidFill>
                  <a:schemeClr val="tx1"/>
                </a:solidFill>
              </a:rPr>
              <a:t>诞生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339752" y="116632"/>
            <a:ext cx="5016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1</a:t>
            </a:r>
            <a:r>
              <a:rPr lang="zh-CN" altLang="en-US" sz="2800" dirty="0"/>
              <a:t>章：</a:t>
            </a:r>
            <a:r>
              <a:rPr lang="en-US" altLang="zh-CN" sz="2800" dirty="0"/>
              <a:t>Linux</a:t>
            </a:r>
            <a:r>
              <a:rPr lang="zh-CN" altLang="en-US" sz="2800" dirty="0"/>
              <a:t>系统概况</a:t>
            </a:r>
            <a:r>
              <a:rPr lang="en-US" altLang="zh-CN" sz="2800" dirty="0"/>
              <a:t>——</a:t>
            </a:r>
            <a:r>
              <a:rPr lang="zh-CN" altLang="en-US" sz="2800" dirty="0"/>
              <a:t>诞生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771800" y="2780928"/>
            <a:ext cx="5070177" cy="2664296"/>
            <a:chOff x="2771800" y="2780928"/>
            <a:chExt cx="5070177" cy="2664296"/>
          </a:xfrm>
        </p:grpSpPr>
        <p:sp>
          <p:nvSpPr>
            <p:cNvPr id="3" name="TextBox 2"/>
            <p:cNvSpPr txBox="1"/>
            <p:nvPr/>
          </p:nvSpPr>
          <p:spPr>
            <a:xfrm>
              <a:off x="2771800" y="2879788"/>
              <a:ext cx="584775" cy="24934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altLang="zh-CN" sz="2600" dirty="0"/>
                <a:t>UNIX</a:t>
              </a:r>
              <a:endParaRPr lang="zh-CN" altLang="en-US" sz="2600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3525706" y="2886803"/>
              <a:ext cx="584775" cy="2004423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altLang="zh-CN" sz="2600" dirty="0"/>
                <a:t>GNU</a:t>
              </a:r>
              <a:endParaRPr lang="zh-CN" altLang="en-US" sz="26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279612" y="2902366"/>
              <a:ext cx="584775" cy="176877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altLang="zh-CN" sz="2600" dirty="0"/>
                <a:t>POSIX</a:t>
              </a:r>
              <a:endParaRPr lang="zh-CN" altLang="en-US" sz="26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033518" y="3428999"/>
              <a:ext cx="584775" cy="11521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altLang="zh-CN" sz="2600" dirty="0"/>
                <a:t>MINIX</a:t>
              </a:r>
              <a:endParaRPr lang="zh-CN" altLang="en-US" sz="26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787425" y="2891077"/>
              <a:ext cx="584775" cy="154603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en-US" altLang="zh-CN" sz="2600" dirty="0"/>
                <a:t>INTERNET</a:t>
              </a:r>
              <a:endParaRPr lang="zh-CN" altLang="en-US" sz="2600" dirty="0"/>
            </a:p>
          </p:txBody>
        </p:sp>
        <p:cxnSp>
          <p:nvCxnSpPr>
            <p:cNvPr id="5" name="直接箭头连接符 4"/>
            <p:cNvCxnSpPr/>
            <p:nvPr/>
          </p:nvCxnSpPr>
          <p:spPr>
            <a:xfrm flipV="1">
              <a:off x="7355869" y="2780928"/>
              <a:ext cx="0" cy="2592288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7380312" y="4891226"/>
              <a:ext cx="461665" cy="55399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dirty="0"/>
                <a:t>时间</a:t>
              </a:r>
            </a:p>
          </p:txBody>
        </p:sp>
      </p:grpSp>
      <p:sp>
        <p:nvSpPr>
          <p:cNvPr id="8" name="圆角矩形标注 7"/>
          <p:cNvSpPr/>
          <p:nvPr/>
        </p:nvSpPr>
        <p:spPr>
          <a:xfrm>
            <a:off x="323528" y="3969060"/>
            <a:ext cx="2304256" cy="1404156"/>
          </a:xfrm>
          <a:prstGeom prst="wedgeRoundRectCallout">
            <a:avLst>
              <a:gd name="adj1" fmla="val 63432"/>
              <a:gd name="adj2" fmla="val 24758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252000" rtlCol="0" anchor="ctr"/>
          <a:lstStyle/>
          <a:p>
            <a:pPr algn="r"/>
            <a:endParaRPr lang="en-US" altLang="zh-CN" dirty="0">
              <a:solidFill>
                <a:schemeClr val="tx1"/>
              </a:solidFill>
            </a:endParaRPr>
          </a:p>
          <a:p>
            <a:pPr algn="r"/>
            <a:r>
              <a:rPr lang="zh-CN" altLang="en-US" dirty="0">
                <a:solidFill>
                  <a:schemeClr val="tx1"/>
                </a:solidFill>
              </a:rPr>
              <a:t>时间：</a:t>
            </a:r>
            <a:r>
              <a:rPr lang="en-US" altLang="zh-CN" dirty="0">
                <a:solidFill>
                  <a:schemeClr val="tx1"/>
                </a:solidFill>
              </a:rPr>
              <a:t>1969</a:t>
            </a:r>
            <a:r>
              <a:rPr lang="zh-CN" altLang="en-US" dirty="0">
                <a:solidFill>
                  <a:schemeClr val="tx1"/>
                </a:solidFill>
              </a:rPr>
              <a:t>年</a:t>
            </a:r>
            <a:endParaRPr lang="en-US" altLang="zh-CN" dirty="0">
              <a:solidFill>
                <a:schemeClr val="tx1"/>
              </a:solidFill>
            </a:endParaRPr>
          </a:p>
          <a:p>
            <a:pPr algn="r"/>
            <a:r>
              <a:rPr lang="zh-CN" altLang="en-US" dirty="0">
                <a:solidFill>
                  <a:schemeClr val="tx1"/>
                </a:solidFill>
              </a:rPr>
              <a:t>地点：贝尔实验室</a:t>
            </a:r>
            <a:endParaRPr lang="en-US" altLang="zh-CN" dirty="0">
              <a:solidFill>
                <a:schemeClr val="tx1"/>
              </a:solidFill>
            </a:endParaRPr>
          </a:p>
          <a:p>
            <a:pPr algn="r"/>
            <a:r>
              <a:rPr lang="zh-CN" altLang="en-US" dirty="0">
                <a:solidFill>
                  <a:schemeClr val="tx1"/>
                </a:solidFill>
              </a:rPr>
              <a:t>人物：</a:t>
            </a:r>
            <a:r>
              <a:rPr lang="en-US" altLang="zh-CN" dirty="0">
                <a:solidFill>
                  <a:schemeClr val="tx1"/>
                </a:solidFill>
              </a:rPr>
              <a:t>k. Thompson, Dennis Richie</a:t>
            </a:r>
          </a:p>
          <a:p>
            <a:pPr algn="r"/>
            <a:r>
              <a:rPr lang="zh-CN" altLang="en-US" dirty="0">
                <a:solidFill>
                  <a:schemeClr val="tx1"/>
                </a:solidFill>
              </a:rPr>
              <a:t>事件：诞生</a:t>
            </a:r>
            <a:r>
              <a:rPr lang="en-US" altLang="zh-CN" dirty="0" err="1">
                <a:solidFill>
                  <a:schemeClr val="tx1"/>
                </a:solidFill>
              </a:rPr>
              <a:t>unix</a:t>
            </a:r>
            <a:r>
              <a:rPr lang="zh-CN" altLang="en-US" dirty="0">
                <a:solidFill>
                  <a:schemeClr val="tx1"/>
                </a:solidFill>
              </a:rPr>
              <a:t>家族</a:t>
            </a:r>
          </a:p>
        </p:txBody>
      </p:sp>
      <p:sp>
        <p:nvSpPr>
          <p:cNvPr id="15" name="圆角矩形标注 14"/>
          <p:cNvSpPr/>
          <p:nvPr/>
        </p:nvSpPr>
        <p:spPr>
          <a:xfrm>
            <a:off x="3203848" y="5047952"/>
            <a:ext cx="3456383" cy="1189360"/>
          </a:xfrm>
          <a:prstGeom prst="wedgeRoundRectCallout">
            <a:avLst>
              <a:gd name="adj1" fmla="val 9788"/>
              <a:gd name="adj2" fmla="val -98455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252000" rtlCol="0" anchor="ctr"/>
          <a:lstStyle/>
          <a:p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时间：</a:t>
            </a:r>
            <a:r>
              <a:rPr lang="en-US" altLang="zh-CN" dirty="0">
                <a:solidFill>
                  <a:schemeClr val="tx1"/>
                </a:solidFill>
              </a:rPr>
              <a:t>1987</a:t>
            </a:r>
            <a:r>
              <a:rPr lang="zh-CN" altLang="en-US" dirty="0">
                <a:solidFill>
                  <a:schemeClr val="tx1"/>
                </a:solidFill>
              </a:rPr>
              <a:t>年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地点：荷兰阿姆斯特丹</a:t>
            </a:r>
            <a:r>
              <a:rPr lang="en-US" altLang="zh-CN" dirty="0" err="1">
                <a:solidFill>
                  <a:schemeClr val="tx1"/>
                </a:solidFill>
              </a:rPr>
              <a:t>Vrije</a:t>
            </a:r>
            <a:r>
              <a:rPr lang="zh-CN" altLang="en-US" dirty="0">
                <a:solidFill>
                  <a:schemeClr val="tx1"/>
                </a:solidFill>
              </a:rPr>
              <a:t>大学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人物：</a:t>
            </a:r>
            <a:r>
              <a:rPr lang="en-US" altLang="zh-CN" dirty="0">
                <a:solidFill>
                  <a:schemeClr val="tx1"/>
                </a:solidFill>
              </a:rPr>
              <a:t>Andrew S. </a:t>
            </a:r>
            <a:r>
              <a:rPr lang="en-US" altLang="zh-CN" dirty="0" err="1">
                <a:solidFill>
                  <a:schemeClr val="tx1"/>
                </a:solidFill>
              </a:rPr>
              <a:t>Tanenbaum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事件：首次开放源代码</a:t>
            </a:r>
          </a:p>
        </p:txBody>
      </p:sp>
      <p:sp>
        <p:nvSpPr>
          <p:cNvPr id="16" name="圆角矩形标注 15"/>
          <p:cNvSpPr/>
          <p:nvPr/>
        </p:nvSpPr>
        <p:spPr>
          <a:xfrm>
            <a:off x="1691680" y="5200352"/>
            <a:ext cx="3456383" cy="1189360"/>
          </a:xfrm>
          <a:prstGeom prst="wedgeRoundRectCallout">
            <a:avLst>
              <a:gd name="adj1" fmla="val 9788"/>
              <a:gd name="adj2" fmla="val -113642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252000" rtlCol="0" anchor="ctr"/>
          <a:lstStyle/>
          <a:p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时间：</a:t>
            </a:r>
            <a:r>
              <a:rPr lang="en-US" altLang="zh-CN" dirty="0">
                <a:solidFill>
                  <a:schemeClr val="tx1"/>
                </a:solidFill>
              </a:rPr>
              <a:t>1984</a:t>
            </a:r>
            <a:r>
              <a:rPr lang="zh-CN" altLang="en-US" dirty="0">
                <a:solidFill>
                  <a:schemeClr val="tx1"/>
                </a:solidFill>
              </a:rPr>
              <a:t>年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地点：美国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人物：理查德</a:t>
            </a:r>
            <a:r>
              <a:rPr lang="en-US" altLang="zh-CN" dirty="0">
                <a:solidFill>
                  <a:schemeClr val="tx1"/>
                </a:solidFill>
              </a:rPr>
              <a:t>·</a:t>
            </a:r>
            <a:r>
              <a:rPr lang="zh-CN" altLang="en-US" dirty="0">
                <a:solidFill>
                  <a:schemeClr val="tx1"/>
                </a:solidFill>
              </a:rPr>
              <a:t>斯托曼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事件：开启了自由软件时代</a:t>
            </a:r>
          </a:p>
        </p:txBody>
      </p:sp>
      <p:sp>
        <p:nvSpPr>
          <p:cNvPr id="17" name="圆角矩形标注 16"/>
          <p:cNvSpPr/>
          <p:nvPr/>
        </p:nvSpPr>
        <p:spPr>
          <a:xfrm>
            <a:off x="2915816" y="4941168"/>
            <a:ext cx="2592288" cy="1189360"/>
          </a:xfrm>
          <a:prstGeom prst="wedgeRoundRectCallout">
            <a:avLst>
              <a:gd name="adj1" fmla="val 9788"/>
              <a:gd name="adj2" fmla="val -113642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252000" rtlCol="0" anchor="ctr"/>
          <a:lstStyle/>
          <a:p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时间：</a:t>
            </a:r>
            <a:r>
              <a:rPr lang="en-US" altLang="zh-CN" dirty="0">
                <a:solidFill>
                  <a:schemeClr val="tx1"/>
                </a:solidFill>
              </a:rPr>
              <a:t>1988</a:t>
            </a:r>
            <a:r>
              <a:rPr lang="zh-CN" altLang="en-US" dirty="0">
                <a:solidFill>
                  <a:schemeClr val="tx1"/>
                </a:solidFill>
              </a:rPr>
              <a:t>年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地点：美国</a:t>
            </a:r>
            <a:r>
              <a:rPr lang="en-US" altLang="zh-CN" dirty="0">
                <a:solidFill>
                  <a:schemeClr val="tx1"/>
                </a:solidFill>
              </a:rPr>
              <a:t>IEEE</a:t>
            </a:r>
          </a:p>
          <a:p>
            <a:r>
              <a:rPr lang="zh-CN" altLang="en-US" dirty="0">
                <a:solidFill>
                  <a:schemeClr val="tx1"/>
                </a:solidFill>
              </a:rPr>
              <a:t>人物：理查德</a:t>
            </a:r>
            <a:r>
              <a:rPr lang="en-US" altLang="zh-CN" dirty="0">
                <a:solidFill>
                  <a:schemeClr val="tx1"/>
                </a:solidFill>
              </a:rPr>
              <a:t>·</a:t>
            </a:r>
            <a:r>
              <a:rPr lang="zh-CN" altLang="en-US" dirty="0">
                <a:solidFill>
                  <a:schemeClr val="tx1"/>
                </a:solidFill>
              </a:rPr>
              <a:t>斯托曼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事件：诞生了</a:t>
            </a:r>
            <a:r>
              <a:rPr lang="en-US" altLang="zh-CN" dirty="0">
                <a:solidFill>
                  <a:schemeClr val="tx1"/>
                </a:solidFill>
              </a:rPr>
              <a:t>POSIX</a:t>
            </a:r>
            <a:r>
              <a:rPr lang="zh-CN" altLang="en-US" dirty="0">
                <a:solidFill>
                  <a:schemeClr val="tx1"/>
                </a:solidFill>
              </a:rPr>
              <a:t>标准</a:t>
            </a:r>
          </a:p>
        </p:txBody>
      </p:sp>
      <p:sp>
        <p:nvSpPr>
          <p:cNvPr id="18" name="圆角矩形标注 17"/>
          <p:cNvSpPr/>
          <p:nvPr/>
        </p:nvSpPr>
        <p:spPr>
          <a:xfrm>
            <a:off x="5868144" y="5200352"/>
            <a:ext cx="2880320" cy="1324992"/>
          </a:xfrm>
          <a:prstGeom prst="wedgeRoundRectCallout">
            <a:avLst>
              <a:gd name="adj1" fmla="val -42353"/>
              <a:gd name="adj2" fmla="val -113448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72000" bIns="252000" rtlCol="0" anchor="ctr"/>
          <a:lstStyle/>
          <a:p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时间：</a:t>
            </a:r>
            <a:r>
              <a:rPr lang="en-US" altLang="zh-CN" dirty="0">
                <a:solidFill>
                  <a:schemeClr val="tx1"/>
                </a:solidFill>
              </a:rPr>
              <a:t>1990</a:t>
            </a:r>
            <a:r>
              <a:rPr lang="zh-CN" altLang="en-US" dirty="0">
                <a:solidFill>
                  <a:schemeClr val="tx1"/>
                </a:solidFill>
              </a:rPr>
              <a:t>年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地点：欧洲核研究所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人物：蒂姆</a:t>
            </a:r>
            <a:r>
              <a:rPr lang="en-US" altLang="zh-CN" dirty="0">
                <a:solidFill>
                  <a:schemeClr val="tx1"/>
                </a:solidFill>
              </a:rPr>
              <a:t>·</a:t>
            </a:r>
            <a:r>
              <a:rPr lang="zh-CN" altLang="en-US" dirty="0">
                <a:solidFill>
                  <a:schemeClr val="tx1"/>
                </a:solidFill>
              </a:rPr>
              <a:t>伯纳斯</a:t>
            </a:r>
            <a:r>
              <a:rPr lang="en-US" altLang="zh-CN" dirty="0">
                <a:solidFill>
                  <a:schemeClr val="tx1"/>
                </a:solidFill>
              </a:rPr>
              <a:t>·</a:t>
            </a:r>
            <a:r>
              <a:rPr lang="zh-CN" altLang="en-US" dirty="0">
                <a:solidFill>
                  <a:schemeClr val="tx1"/>
                </a:solidFill>
              </a:rPr>
              <a:t>李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事件：宣告互联网的来临</a:t>
            </a:r>
          </a:p>
        </p:txBody>
      </p:sp>
      <p:pic>
        <p:nvPicPr>
          <p:cNvPr id="1030" name="Picture 6" descr="http://upload.wikimedia.org/wikipedia/commons/3/36/Ken_n_denn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764704"/>
            <a:ext cx="2952750" cy="1914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upload.wikimedia.org/wikipedia/commons/3/33/AndrewTanenbaum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3830" y="755713"/>
            <a:ext cx="2244674" cy="3370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3" y="736475"/>
            <a:ext cx="4968552" cy="329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pic.baike.soso.com/p/20110105/20110105153544-1889838377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848" y="782806"/>
            <a:ext cx="22860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843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8" presetClass="exit" presetSubtype="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8" presetClass="exit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8" presetClass="exit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8" presetClass="exit" presetSubtype="9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9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9" dur="2000" fill="hold"/>
                                        <p:tgtEl>
                                          <p:spTgt spid="1032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55227E-6 L 0.05121 -0.04717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52" y="-23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8" presetClass="exit" presetSubtype="9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1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8" presetClass="exit" presetSubtype="9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upLeft)">
                                      <p:cBhvr>
                                        <p:cTn id="1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6" grpId="1" animBg="1"/>
      <p:bldP spid="50" grpId="0"/>
      <p:bldP spid="8" grpId="0" animBg="1"/>
      <p:bldP spid="8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id="{907F53B3-B002-4E68-B6D6-2E7631C2D8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1906263"/>
            <a:ext cx="8352928" cy="4403058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339752" y="116632"/>
            <a:ext cx="5016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1</a:t>
            </a:r>
            <a:r>
              <a:rPr lang="zh-CN" altLang="en-US" sz="2800" dirty="0"/>
              <a:t>章：</a:t>
            </a:r>
            <a:r>
              <a:rPr lang="en-US" altLang="zh-CN" sz="2800" dirty="0"/>
              <a:t>Linux</a:t>
            </a:r>
            <a:r>
              <a:rPr lang="zh-CN" altLang="en-US" sz="2800" dirty="0"/>
              <a:t>系统概况</a:t>
            </a:r>
            <a:r>
              <a:rPr lang="en-US" altLang="zh-CN" sz="2800" dirty="0"/>
              <a:t>——</a:t>
            </a:r>
            <a:r>
              <a:rPr lang="zh-CN" altLang="en-US" sz="2800" dirty="0"/>
              <a:t>成长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B1A68D51-7912-45EA-9C33-525B72DEB8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624" y="774474"/>
            <a:ext cx="4524375" cy="1994332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83" y="784933"/>
            <a:ext cx="4524375" cy="292417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" name="组合 32">
            <a:extLst>
              <a:ext uri="{FF2B5EF4-FFF2-40B4-BE49-F238E27FC236}">
                <a16:creationId xmlns:a16="http://schemas.microsoft.com/office/drawing/2014/main" id="{76BB061A-1011-41A1-817C-97EF2B4E4F99}"/>
              </a:ext>
            </a:extLst>
          </p:cNvPr>
          <p:cNvGrpSpPr/>
          <p:nvPr/>
        </p:nvGrpSpPr>
        <p:grpSpPr>
          <a:xfrm>
            <a:off x="737033" y="1761182"/>
            <a:ext cx="6484643" cy="4188098"/>
            <a:chOff x="737033" y="1761182"/>
            <a:chExt cx="6484643" cy="4188098"/>
          </a:xfrm>
        </p:grpSpPr>
        <p:grpSp>
          <p:nvGrpSpPr>
            <p:cNvPr id="22" name="组合 21"/>
            <p:cNvGrpSpPr/>
            <p:nvPr/>
          </p:nvGrpSpPr>
          <p:grpSpPr>
            <a:xfrm>
              <a:off x="737033" y="1761182"/>
              <a:ext cx="4604668" cy="4188098"/>
              <a:chOff x="737033" y="1761182"/>
              <a:chExt cx="4604668" cy="4188098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737033" y="5517232"/>
                <a:ext cx="687349" cy="432048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椭圆 74"/>
              <p:cNvSpPr/>
              <p:nvPr/>
            </p:nvSpPr>
            <p:spPr>
              <a:xfrm>
                <a:off x="1313638" y="5064635"/>
                <a:ext cx="805510" cy="261973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椭圆 82"/>
              <p:cNvSpPr/>
              <p:nvPr/>
            </p:nvSpPr>
            <p:spPr>
              <a:xfrm>
                <a:off x="3442120" y="4844314"/>
                <a:ext cx="697832" cy="417984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3387410" y="4560681"/>
                <a:ext cx="608526" cy="283633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椭圆 84"/>
              <p:cNvSpPr/>
              <p:nvPr/>
            </p:nvSpPr>
            <p:spPr>
              <a:xfrm>
                <a:off x="4242367" y="4641045"/>
                <a:ext cx="697832" cy="498300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椭圆 85"/>
              <p:cNvSpPr/>
              <p:nvPr/>
            </p:nvSpPr>
            <p:spPr>
              <a:xfrm>
                <a:off x="4643869" y="4279729"/>
                <a:ext cx="697832" cy="250109"/>
              </a:xfrm>
              <a:prstGeom prst="ellipse">
                <a:avLst/>
              </a:prstGeom>
              <a:noFill/>
              <a:ln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椭圆 4"/>
              <p:cNvSpPr/>
              <p:nvPr/>
            </p:nvSpPr>
            <p:spPr>
              <a:xfrm>
                <a:off x="1691680" y="1761182"/>
                <a:ext cx="2520280" cy="123577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/>
                  <a:t>里程碑事件</a:t>
                </a:r>
              </a:p>
            </p:txBody>
          </p:sp>
          <p:cxnSp>
            <p:nvCxnSpPr>
              <p:cNvPr id="7" name="直接连接符 6"/>
              <p:cNvCxnSpPr>
                <a:cxnSpLocks/>
                <a:stCxn id="2" idx="0"/>
                <a:endCxn id="5" idx="3"/>
              </p:cNvCxnSpPr>
              <p:nvPr/>
            </p:nvCxnSpPr>
            <p:spPr>
              <a:xfrm flipV="1">
                <a:off x="1080708" y="2815978"/>
                <a:ext cx="980058" cy="270125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>
                <a:cxnSpLocks/>
                <a:stCxn id="75" idx="0"/>
              </p:cNvCxnSpPr>
              <p:nvPr/>
            </p:nvCxnSpPr>
            <p:spPr>
              <a:xfrm flipV="1">
                <a:off x="1716393" y="2924944"/>
                <a:ext cx="697832" cy="213969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箭头连接符 14"/>
              <p:cNvCxnSpPr>
                <a:cxnSpLocks/>
                <a:stCxn id="83" idx="2"/>
                <a:endCxn id="5" idx="4"/>
              </p:cNvCxnSpPr>
              <p:nvPr/>
            </p:nvCxnSpPr>
            <p:spPr>
              <a:xfrm flipH="1" flipV="1">
                <a:off x="2951820" y="2996952"/>
                <a:ext cx="490300" cy="2056354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直接连接符 16"/>
              <p:cNvCxnSpPr>
                <a:cxnSpLocks/>
                <a:stCxn id="84" idx="0"/>
              </p:cNvCxnSpPr>
              <p:nvPr/>
            </p:nvCxnSpPr>
            <p:spPr>
              <a:xfrm flipH="1" flipV="1">
                <a:off x="3267873" y="2982287"/>
                <a:ext cx="423800" cy="15783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/>
              <p:cNvCxnSpPr>
                <a:cxnSpLocks/>
                <a:stCxn id="85" idx="1"/>
                <a:endCxn id="5" idx="5"/>
              </p:cNvCxnSpPr>
              <p:nvPr/>
            </p:nvCxnSpPr>
            <p:spPr>
              <a:xfrm flipH="1" flipV="1">
                <a:off x="3842874" y="2815978"/>
                <a:ext cx="501688" cy="189804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>
                <a:cxnSpLocks/>
                <a:stCxn id="86" idx="1"/>
              </p:cNvCxnSpPr>
              <p:nvPr/>
            </p:nvCxnSpPr>
            <p:spPr>
              <a:xfrm flipH="1" flipV="1">
                <a:off x="4103858" y="2684428"/>
                <a:ext cx="642206" cy="1631929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1" name="椭圆 40">
              <a:extLst>
                <a:ext uri="{FF2B5EF4-FFF2-40B4-BE49-F238E27FC236}">
                  <a16:creationId xmlns:a16="http://schemas.microsoft.com/office/drawing/2014/main" id="{F1A21A0C-FD1A-410D-BFB1-42FBD56E0724}"/>
                </a:ext>
              </a:extLst>
            </p:cNvPr>
            <p:cNvSpPr/>
            <p:nvPr/>
          </p:nvSpPr>
          <p:spPr>
            <a:xfrm>
              <a:off x="6523844" y="3250899"/>
              <a:ext cx="697832" cy="250109"/>
            </a:xfrm>
            <a:prstGeom prst="ellipse">
              <a:avLst/>
            </a:prstGeom>
            <a:noFill/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D0762B2C-3BF3-417F-BE23-3541D37F671D}"/>
                </a:ext>
              </a:extLst>
            </p:cNvPr>
            <p:cNvCxnSpPr>
              <a:cxnSpLocks/>
              <a:stCxn id="41" idx="1"/>
              <a:endCxn id="5" idx="6"/>
            </p:cNvCxnSpPr>
            <p:nvPr/>
          </p:nvCxnSpPr>
          <p:spPr>
            <a:xfrm flipH="1" flipV="1">
              <a:off x="4211960" y="2379067"/>
              <a:ext cx="2414079" cy="9084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470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xit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2339752" y="116632"/>
            <a:ext cx="5016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1</a:t>
            </a:r>
            <a:r>
              <a:rPr lang="zh-CN" altLang="en-US" sz="2800" dirty="0"/>
              <a:t>章：</a:t>
            </a:r>
            <a:r>
              <a:rPr lang="en-US" altLang="zh-CN" sz="2800" dirty="0"/>
              <a:t>Linux</a:t>
            </a:r>
            <a:r>
              <a:rPr lang="zh-CN" altLang="en-US" sz="2800" dirty="0"/>
              <a:t>系统概况</a:t>
            </a:r>
            <a:r>
              <a:rPr lang="en-US" altLang="zh-CN" sz="2800" dirty="0"/>
              <a:t>——</a:t>
            </a:r>
            <a:r>
              <a:rPr lang="zh-CN" altLang="en-US" sz="2800" dirty="0"/>
              <a:t>发展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63092" y="2924944"/>
            <a:ext cx="172354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/>
              <a:t>云计算时代</a:t>
            </a:r>
            <a:endParaRPr lang="en-US" altLang="zh-CN" sz="2400" dirty="0"/>
          </a:p>
          <a:p>
            <a:r>
              <a:rPr lang="en-US" altLang="zh-CN" sz="2400" dirty="0"/>
              <a:t>2010--2025</a:t>
            </a:r>
            <a:endParaRPr lang="zh-CN" altLang="en-US" sz="2400" dirty="0"/>
          </a:p>
        </p:txBody>
      </p:sp>
      <p:grpSp>
        <p:nvGrpSpPr>
          <p:cNvPr id="6" name="组合 5"/>
          <p:cNvGrpSpPr/>
          <p:nvPr/>
        </p:nvGrpSpPr>
        <p:grpSpPr>
          <a:xfrm>
            <a:off x="2051720" y="823028"/>
            <a:ext cx="6492783" cy="5692622"/>
            <a:chOff x="2051720" y="823028"/>
            <a:chExt cx="6492783" cy="5692622"/>
          </a:xfrm>
        </p:grpSpPr>
        <p:grpSp>
          <p:nvGrpSpPr>
            <p:cNvPr id="20" name="组合 19"/>
            <p:cNvGrpSpPr/>
            <p:nvPr/>
          </p:nvGrpSpPr>
          <p:grpSpPr>
            <a:xfrm>
              <a:off x="2051720" y="823028"/>
              <a:ext cx="4512716" cy="5692622"/>
              <a:chOff x="3947717" y="620688"/>
              <a:chExt cx="4512716" cy="5908646"/>
            </a:xfrm>
          </p:grpSpPr>
          <p:pic>
            <p:nvPicPr>
              <p:cNvPr id="23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44919" y="620688"/>
                <a:ext cx="2815514" cy="59086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24" name="椭圆形标注 23"/>
              <p:cNvSpPr/>
              <p:nvPr/>
            </p:nvSpPr>
            <p:spPr>
              <a:xfrm>
                <a:off x="3947717" y="3936732"/>
                <a:ext cx="2111372" cy="1404156"/>
              </a:xfrm>
              <a:prstGeom prst="wedgeEllipseCallout">
                <a:avLst>
                  <a:gd name="adj1" fmla="val 71065"/>
                  <a:gd name="adj2" fmla="val 63294"/>
                </a:avLst>
              </a:prstGeom>
              <a:solidFill>
                <a:schemeClr val="bg1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60%</a:t>
                </a:r>
                <a:r>
                  <a:rPr lang="zh-CN" alt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的各种终端设备采用</a:t>
                </a:r>
                <a:r>
                  <a:rPr lang="en-US" altLang="zh-CN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Linux</a:t>
                </a:r>
                <a:r>
                  <a:rPr lang="zh-CN" alt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系统</a:t>
                </a:r>
              </a:p>
            </p:txBody>
          </p:sp>
        </p:grpSp>
        <p:sp>
          <p:nvSpPr>
            <p:cNvPr id="4" name="椭圆形标注 3"/>
            <p:cNvSpPr/>
            <p:nvPr/>
          </p:nvSpPr>
          <p:spPr>
            <a:xfrm>
              <a:off x="6300192" y="2492896"/>
              <a:ext cx="2244311" cy="1440160"/>
            </a:xfrm>
            <a:prstGeom prst="wedgeEllipseCallout">
              <a:avLst>
                <a:gd name="adj1" fmla="val -68763"/>
                <a:gd name="adj2" fmla="val -78203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solidFill>
                    <a:schemeClr val="tx1"/>
                  </a:solidFill>
                </a:rPr>
                <a:t>80%</a:t>
              </a:r>
              <a:r>
                <a:rPr lang="zh-CN" altLang="en-US" dirty="0">
                  <a:solidFill>
                    <a:schemeClr val="tx1"/>
                  </a:solidFill>
                </a:rPr>
                <a:t>的云端服务器安装</a:t>
              </a:r>
              <a:r>
                <a:rPr lang="en-US" altLang="zh-CN" dirty="0">
                  <a:solidFill>
                    <a:schemeClr val="tx1"/>
                  </a:solidFill>
                </a:rPr>
                <a:t>Linux</a:t>
              </a:r>
              <a:r>
                <a:rPr lang="zh-CN" altLang="en-US" dirty="0">
                  <a:solidFill>
                    <a:schemeClr val="tx1"/>
                  </a:solidFill>
                </a:rPr>
                <a:t>操作系统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988327" y="3776345"/>
            <a:ext cx="6336704" cy="523220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云计算时代将是</a:t>
            </a:r>
            <a:r>
              <a:rPr lang="en-US" altLang="zh-CN" sz="2800" dirty="0">
                <a:solidFill>
                  <a:schemeClr val="bg1"/>
                </a:solidFill>
              </a:rPr>
              <a:t>Linux</a:t>
            </a:r>
            <a:r>
              <a:rPr lang="zh-CN" altLang="en-US" sz="2800" dirty="0">
                <a:solidFill>
                  <a:schemeClr val="bg1"/>
                </a:solidFill>
              </a:rPr>
              <a:t>的时代</a:t>
            </a:r>
          </a:p>
        </p:txBody>
      </p:sp>
    </p:spTree>
    <p:extLst>
      <p:ext uri="{BB962C8B-B14F-4D97-AF65-F5344CB8AC3E}">
        <p14:creationId xmlns:p14="http://schemas.microsoft.com/office/powerpoint/2010/main" val="201109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9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50601E-6 L -0.30938 -0.1968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69" y="-9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3" grpId="0"/>
      <p:bldP spid="3" grpId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2123728" y="116632"/>
            <a:ext cx="5734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1</a:t>
            </a:r>
            <a:r>
              <a:rPr lang="zh-CN" altLang="en-US" sz="2800" dirty="0"/>
              <a:t>章：</a:t>
            </a:r>
            <a:r>
              <a:rPr lang="en-US" altLang="zh-CN" sz="2800" dirty="0"/>
              <a:t>Linux</a:t>
            </a:r>
            <a:r>
              <a:rPr lang="zh-CN" altLang="en-US" sz="2800" dirty="0"/>
              <a:t>系统概况</a:t>
            </a:r>
            <a:r>
              <a:rPr lang="en-US" altLang="zh-CN" sz="2800" dirty="0"/>
              <a:t>——</a:t>
            </a:r>
            <a:r>
              <a:rPr lang="zh-CN" altLang="en-US" sz="2800" dirty="0"/>
              <a:t>内核版本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445" y="1844824"/>
            <a:ext cx="7360003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圆角矩形标注 1"/>
          <p:cNvSpPr/>
          <p:nvPr/>
        </p:nvSpPr>
        <p:spPr>
          <a:xfrm>
            <a:off x="2843808" y="4437112"/>
            <a:ext cx="1728192" cy="864096"/>
          </a:xfrm>
          <a:prstGeom prst="wedgeRoundRectCallout">
            <a:avLst>
              <a:gd name="adj1" fmla="val -3196"/>
              <a:gd name="adj2" fmla="val -10603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奇数：开发版</a:t>
            </a:r>
            <a:endParaRPr lang="en-US" altLang="zh-CN" dirty="0">
              <a:solidFill>
                <a:schemeClr val="tx1"/>
              </a:solidFill>
            </a:endParaRPr>
          </a:p>
          <a:p>
            <a:pPr algn="ctr"/>
            <a:r>
              <a:rPr lang="zh-CN" altLang="en-US" dirty="0">
                <a:solidFill>
                  <a:schemeClr val="tx1"/>
                </a:solidFill>
              </a:rPr>
              <a:t>偶数：稳定版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32040" y="5025950"/>
            <a:ext cx="3248153" cy="923330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举例：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# </a:t>
            </a:r>
            <a:r>
              <a:rPr lang="en-US" altLang="zh-CN" dirty="0" err="1">
                <a:solidFill>
                  <a:schemeClr val="bg1"/>
                </a:solidFill>
              </a:rPr>
              <a:t>uname</a:t>
            </a:r>
            <a:r>
              <a:rPr lang="en-US" altLang="zh-CN" dirty="0">
                <a:solidFill>
                  <a:schemeClr val="bg1"/>
                </a:solidFill>
              </a:rPr>
              <a:t>  –r</a:t>
            </a:r>
          </a:p>
          <a:p>
            <a:r>
              <a:rPr lang="en-US" altLang="zh-CN" dirty="0">
                <a:solidFill>
                  <a:schemeClr val="bg1"/>
                </a:solidFill>
              </a:rPr>
              <a:t>2.6.24-28-xen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3728" y="116632"/>
            <a:ext cx="5734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1</a:t>
            </a:r>
            <a:r>
              <a:rPr lang="zh-CN" altLang="en-US" sz="2800" dirty="0"/>
              <a:t>章：</a:t>
            </a:r>
            <a:r>
              <a:rPr lang="en-US" altLang="zh-CN" sz="2800" dirty="0"/>
              <a:t>Linux</a:t>
            </a:r>
            <a:r>
              <a:rPr lang="zh-CN" altLang="en-US" sz="2800" dirty="0"/>
              <a:t>系统概况</a:t>
            </a:r>
            <a:r>
              <a:rPr lang="en-US" altLang="zh-CN" sz="2800" dirty="0"/>
              <a:t>——</a:t>
            </a:r>
            <a:r>
              <a:rPr lang="zh-CN" altLang="en-US" sz="2800" dirty="0"/>
              <a:t>版本演化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DDA79BE-3909-4609-AE78-AC8BC6EAAD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4230" y="980728"/>
            <a:ext cx="4723788" cy="5877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034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0" grpId="1"/>
      <p:bldP spid="2" grpId="0" animBg="1"/>
      <p:bldP spid="2" grpId="1" animBg="1"/>
      <p:bldP spid="5" grpId="0" animBg="1"/>
      <p:bldP spid="5" grpId="1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2123728" y="116632"/>
            <a:ext cx="5734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1</a:t>
            </a:r>
            <a:r>
              <a:rPr lang="zh-CN" altLang="en-US" sz="2800" dirty="0"/>
              <a:t>章：</a:t>
            </a:r>
            <a:r>
              <a:rPr lang="en-US" altLang="zh-CN" sz="2800" dirty="0"/>
              <a:t>Linux</a:t>
            </a:r>
            <a:r>
              <a:rPr lang="zh-CN" altLang="en-US" sz="2800" dirty="0"/>
              <a:t>系统概况</a:t>
            </a:r>
            <a:r>
              <a:rPr lang="en-US" altLang="zh-CN" sz="2800" dirty="0"/>
              <a:t>——</a:t>
            </a:r>
            <a:r>
              <a:rPr lang="zh-CN" altLang="en-US" sz="2800" dirty="0"/>
              <a:t>开源协议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963326" y="1196752"/>
            <a:ext cx="5921042" cy="1944216"/>
            <a:chOff x="1403648" y="1196752"/>
            <a:chExt cx="5921042" cy="1944216"/>
          </a:xfrm>
        </p:grpSpPr>
        <p:sp>
          <p:nvSpPr>
            <p:cNvPr id="3" name="TextBox 2"/>
            <p:cNvSpPr txBox="1"/>
            <p:nvPr/>
          </p:nvSpPr>
          <p:spPr>
            <a:xfrm>
              <a:off x="1403648" y="1988840"/>
              <a:ext cx="1640129" cy="400110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000" dirty="0"/>
                <a:t>Free Software</a:t>
              </a:r>
              <a:endParaRPr lang="zh-CN" altLang="en-US" sz="20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897020" y="1196752"/>
              <a:ext cx="1467068" cy="400110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2000" dirty="0"/>
                <a:t>自由的软件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897020" y="2740858"/>
              <a:ext cx="3427670" cy="400110"/>
            </a:xfrm>
            <a:prstGeom prst="rect">
              <a:avLst/>
            </a:prstGeom>
            <a:noFill/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zh-CN" altLang="en-US" sz="2000" dirty="0"/>
                <a:t>开源软件    </a:t>
              </a:r>
              <a:r>
                <a:rPr lang="en-US" altLang="zh-CN" sz="2000" dirty="0">
                  <a:sym typeface="Wingdings" pitchFamily="2" charset="2"/>
                </a:rPr>
                <a:t>   Open Software</a:t>
              </a:r>
              <a:endParaRPr lang="zh-CN" altLang="en-US" sz="2000" dirty="0"/>
            </a:p>
          </p:txBody>
        </p:sp>
        <p:cxnSp>
          <p:nvCxnSpPr>
            <p:cNvPr id="6" name="直接箭头连接符 5"/>
            <p:cNvCxnSpPr>
              <a:endCxn id="9" idx="1"/>
            </p:cNvCxnSpPr>
            <p:nvPr/>
          </p:nvCxnSpPr>
          <p:spPr>
            <a:xfrm flipV="1">
              <a:off x="3043777" y="1396807"/>
              <a:ext cx="853243" cy="592033"/>
            </a:xfrm>
            <a:prstGeom prst="straightConnector1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>
              <a:endCxn id="10" idx="1"/>
            </p:cNvCxnSpPr>
            <p:nvPr/>
          </p:nvCxnSpPr>
          <p:spPr>
            <a:xfrm>
              <a:off x="3043777" y="2388950"/>
              <a:ext cx="853243" cy="551963"/>
            </a:xfrm>
            <a:prstGeom prst="straightConnector1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867404"/>
              </p:ext>
            </p:extLst>
          </p:nvPr>
        </p:nvGraphicFramePr>
        <p:xfrm>
          <a:off x="1860376" y="3933056"/>
          <a:ext cx="6096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73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8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zh-CN" altLang="en-US" dirty="0"/>
                        <a:t>协议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说明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CN" dirty="0"/>
                        <a:t>GPL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）再发布时自动继承原始</a:t>
                      </a:r>
                      <a:r>
                        <a:rPr lang="en-US" altLang="zh-CN" dirty="0"/>
                        <a:t>GPL</a:t>
                      </a:r>
                      <a:r>
                        <a:rPr lang="zh-CN" altLang="en-US" dirty="0"/>
                        <a:t>协议条款；</a:t>
                      </a:r>
                      <a:endParaRPr lang="en-US" altLang="zh-CN" dirty="0"/>
                    </a:p>
                    <a:p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）继承被调用类库的</a:t>
                      </a:r>
                      <a:r>
                        <a:rPr lang="en-US" altLang="zh-CN" dirty="0"/>
                        <a:t>GPL</a:t>
                      </a:r>
                      <a:r>
                        <a:rPr lang="zh-CN" altLang="en-US" dirty="0"/>
                        <a:t>协议条款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CN" dirty="0"/>
                        <a:t>LGPL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可以不继承被引用类库的</a:t>
                      </a:r>
                      <a:r>
                        <a:rPr lang="en-US" altLang="zh-CN" dirty="0"/>
                        <a:t>LGPL</a:t>
                      </a:r>
                      <a:r>
                        <a:rPr lang="zh-CN" altLang="en-US" dirty="0"/>
                        <a:t>协议条款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CN" dirty="0"/>
                        <a:t>Apache</a:t>
                      </a:r>
                      <a:r>
                        <a:rPr lang="zh-CN" altLang="en-US" dirty="0"/>
                        <a:t>开源协议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参照书本</a:t>
                      </a:r>
                      <a:r>
                        <a:rPr lang="en-US" altLang="zh-CN" dirty="0"/>
                        <a:t>9</a:t>
                      </a:r>
                      <a:r>
                        <a:rPr lang="zh-CN" altLang="en-US" dirty="0"/>
                        <a:t>页</a:t>
                      </a:r>
                      <a:endParaRPr lang="en-US" altLang="zh-C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altLang="zh-CN" dirty="0"/>
                        <a:t>BSD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参照书本</a:t>
                      </a:r>
                      <a:r>
                        <a:rPr lang="en-US" altLang="zh-CN" dirty="0"/>
                        <a:t>9</a:t>
                      </a:r>
                      <a:r>
                        <a:rPr lang="zh-CN" altLang="en-US" dirty="0"/>
                        <a:t>页</a:t>
                      </a:r>
                      <a:endParaRPr lang="en-US" altLang="zh-C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403648" y="3501008"/>
            <a:ext cx="6840760" cy="461665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</a:rPr>
              <a:t>自由使用、修改和再发布，但是版权留下</a:t>
            </a:r>
          </a:p>
        </p:txBody>
      </p:sp>
    </p:spTree>
    <p:extLst>
      <p:ext uri="{BB962C8B-B14F-4D97-AF65-F5344CB8AC3E}">
        <p14:creationId xmlns:p14="http://schemas.microsoft.com/office/powerpoint/2010/main" val="17892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2123728" y="116632"/>
            <a:ext cx="5734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1</a:t>
            </a:r>
            <a:r>
              <a:rPr lang="zh-CN" altLang="en-US" sz="2800" dirty="0"/>
              <a:t>章：</a:t>
            </a:r>
            <a:r>
              <a:rPr lang="en-US" altLang="zh-CN" sz="2800" dirty="0"/>
              <a:t>Linux</a:t>
            </a:r>
            <a:r>
              <a:rPr lang="zh-CN" altLang="en-US" sz="2800" dirty="0"/>
              <a:t>系统概况</a:t>
            </a:r>
            <a:r>
              <a:rPr lang="en-US" altLang="zh-CN" sz="2800" dirty="0"/>
              <a:t>——</a:t>
            </a:r>
            <a:r>
              <a:rPr lang="zh-CN" altLang="en-US" sz="2800" dirty="0"/>
              <a:t>应用场合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72816"/>
            <a:ext cx="7364475" cy="3216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123728" y="116632"/>
            <a:ext cx="53751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1</a:t>
            </a:r>
            <a:r>
              <a:rPr lang="zh-CN" altLang="en-US" sz="2800" dirty="0"/>
              <a:t>章：</a:t>
            </a:r>
            <a:r>
              <a:rPr lang="en-US" altLang="zh-CN" sz="2800" dirty="0"/>
              <a:t>Linux</a:t>
            </a:r>
            <a:r>
              <a:rPr lang="zh-CN" altLang="en-US" sz="2800" dirty="0"/>
              <a:t>系统概况</a:t>
            </a:r>
            <a:r>
              <a:rPr lang="en-US" altLang="zh-CN" sz="2800" dirty="0"/>
              <a:t>——</a:t>
            </a:r>
            <a:r>
              <a:rPr lang="zh-CN" altLang="en-US" sz="2800" dirty="0"/>
              <a:t>发行版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1113" y="1747838"/>
            <a:ext cx="7237659" cy="3697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281113" y="1143631"/>
            <a:ext cx="74673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/>
              <a:t>阵营</a:t>
            </a:r>
            <a:r>
              <a:rPr lang="en-US" altLang="zh-CN" dirty="0"/>
              <a:t>1</a:t>
            </a:r>
            <a:r>
              <a:rPr lang="zh-CN" altLang="en-US" dirty="0"/>
              <a:t>（</a:t>
            </a:r>
            <a:r>
              <a:rPr lang="en-US" altLang="zh-CN" dirty="0"/>
              <a:t>RPM</a:t>
            </a:r>
            <a:r>
              <a:rPr lang="zh-CN" altLang="en-US" dirty="0"/>
              <a:t>包管理）：</a:t>
            </a:r>
            <a:r>
              <a:rPr lang="en-US" altLang="zh-CN" dirty="0" err="1"/>
              <a:t>Sles</a:t>
            </a:r>
            <a:r>
              <a:rPr lang="en-US" altLang="zh-CN" dirty="0"/>
              <a:t>, Sled, Fedora, </a:t>
            </a:r>
            <a:r>
              <a:rPr lang="en-US" altLang="zh-CN" dirty="0" err="1"/>
              <a:t>OpenSUSE,CentOS,rhel,Mandrake</a:t>
            </a:r>
            <a:endParaRPr lang="en-US" altLang="zh-CN" dirty="0"/>
          </a:p>
          <a:p>
            <a:pPr>
              <a:lnSpc>
                <a:spcPct val="200000"/>
              </a:lnSpc>
            </a:pPr>
            <a:r>
              <a:rPr lang="zh-CN" altLang="en-US" dirty="0"/>
              <a:t>阵营</a:t>
            </a:r>
            <a:r>
              <a:rPr lang="en-US" altLang="zh-CN" dirty="0"/>
              <a:t>2</a:t>
            </a:r>
            <a:r>
              <a:rPr lang="zh-CN" altLang="en-US" dirty="0"/>
              <a:t>（</a:t>
            </a:r>
            <a:r>
              <a:rPr lang="en-US" altLang="zh-CN" dirty="0"/>
              <a:t>DPKG</a:t>
            </a:r>
            <a:r>
              <a:rPr lang="zh-CN" altLang="en-US" dirty="0"/>
              <a:t>包管理）：</a:t>
            </a:r>
            <a:r>
              <a:rPr lang="en-US" altLang="zh-CN" dirty="0" err="1"/>
              <a:t>ubuntu</a:t>
            </a:r>
            <a:r>
              <a:rPr lang="zh-CN" altLang="en-US" dirty="0"/>
              <a:t>系列，</a:t>
            </a:r>
            <a:r>
              <a:rPr lang="en-US" altLang="zh-CN" dirty="0" err="1"/>
              <a:t>debian</a:t>
            </a:r>
            <a:r>
              <a:rPr lang="zh-CN" altLang="en-US" dirty="0"/>
              <a:t>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E4516C2-C1BF-430F-9FAC-26BC2E7B3A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7965" y="1484784"/>
            <a:ext cx="5819775" cy="5086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352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00000" y="8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1.48148E-6 L -2.77778E-6 0.07014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0" grpId="1"/>
      <p:bldP spid="13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2123728" y="116632"/>
            <a:ext cx="57342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1</a:t>
            </a:r>
            <a:r>
              <a:rPr lang="zh-CN" altLang="en-US" sz="2800" dirty="0"/>
              <a:t>章：</a:t>
            </a:r>
            <a:r>
              <a:rPr lang="en-US" altLang="zh-CN" sz="2800" dirty="0"/>
              <a:t>Linux</a:t>
            </a:r>
            <a:r>
              <a:rPr lang="zh-CN" altLang="en-US" sz="2800" dirty="0"/>
              <a:t>系统概况</a:t>
            </a:r>
            <a:r>
              <a:rPr lang="en-US" altLang="zh-CN" sz="2800" dirty="0"/>
              <a:t>——</a:t>
            </a:r>
            <a:r>
              <a:rPr lang="zh-CN" altLang="en-US" sz="2800" dirty="0"/>
              <a:t>开源社区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8CBB8F0-8EA3-422C-908C-E8810C360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75" y="1700808"/>
            <a:ext cx="8198321" cy="390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89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2123728" y="116632"/>
            <a:ext cx="50161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第</a:t>
            </a:r>
            <a:r>
              <a:rPr lang="en-US" altLang="zh-CN" sz="2800" dirty="0"/>
              <a:t>1</a:t>
            </a:r>
            <a:r>
              <a:rPr lang="zh-CN" altLang="en-US" sz="2800" dirty="0"/>
              <a:t>章：</a:t>
            </a:r>
            <a:r>
              <a:rPr lang="en-US" altLang="zh-CN" sz="2800" dirty="0"/>
              <a:t>Linux</a:t>
            </a:r>
            <a:r>
              <a:rPr lang="zh-CN" altLang="en-US" sz="2800" dirty="0"/>
              <a:t>系统概况</a:t>
            </a:r>
            <a:r>
              <a:rPr lang="en-US" altLang="zh-CN" sz="2800" dirty="0"/>
              <a:t>——</a:t>
            </a:r>
            <a:r>
              <a:rPr lang="zh-CN" altLang="en-US" sz="2800" dirty="0"/>
              <a:t>总结</a:t>
            </a:r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2915816" y="2132856"/>
            <a:ext cx="3456384" cy="259228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Linux</a:t>
            </a:r>
            <a:r>
              <a:rPr lang="zh-CN" altLang="en-US" dirty="0"/>
              <a:t>的成长发展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开源协议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内核版本及演化</a:t>
            </a:r>
            <a:endParaRPr lang="en-US" altLang="zh-CN" dirty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常见</a:t>
            </a:r>
            <a:r>
              <a:rPr lang="en-US" altLang="zh-CN" dirty="0"/>
              <a:t>Linux</a:t>
            </a:r>
            <a:r>
              <a:rPr lang="zh-CN" altLang="en-US" dirty="0"/>
              <a:t>发行版</a:t>
            </a:r>
            <a:endParaRPr lang="en-US" altLang="zh-CN" dirty="0"/>
          </a:p>
        </p:txBody>
      </p:sp>
      <p:sp>
        <p:nvSpPr>
          <p:cNvPr id="3" name="圆角矩形标注 2"/>
          <p:cNvSpPr/>
          <p:nvPr/>
        </p:nvSpPr>
        <p:spPr>
          <a:xfrm>
            <a:off x="2915816" y="1124744"/>
            <a:ext cx="4824536" cy="792088"/>
          </a:xfrm>
          <a:prstGeom prst="wedgeRoundRectCallout">
            <a:avLst>
              <a:gd name="adj1" fmla="val -13839"/>
              <a:gd name="adj2" fmla="val 146587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/>
                </a:solidFill>
              </a:rPr>
              <a:t>李纳斯</a:t>
            </a:r>
            <a:r>
              <a:rPr lang="en-US" altLang="zh-CN" dirty="0">
                <a:solidFill>
                  <a:schemeClr val="tx1"/>
                </a:solidFill>
              </a:rPr>
              <a:t>•</a:t>
            </a:r>
            <a:r>
              <a:rPr lang="zh-CN" altLang="en-US" dirty="0">
                <a:solidFill>
                  <a:schemeClr val="tx1"/>
                </a:solidFill>
              </a:rPr>
              <a:t>托沃茨，</a:t>
            </a:r>
            <a:r>
              <a:rPr lang="en-US" altLang="zh-CN" dirty="0">
                <a:solidFill>
                  <a:schemeClr val="tx1"/>
                </a:solidFill>
              </a:rPr>
              <a:t>1991-10-5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r>
              <a:rPr lang="en-US" altLang="zh-CN" dirty="0">
                <a:solidFill>
                  <a:schemeClr val="tx1"/>
                </a:solidFill>
              </a:rPr>
              <a:t>Unix, MINIX, GNU, POSIX, Internet</a:t>
            </a:r>
            <a:r>
              <a:rPr lang="zh-CN" altLang="en-US" dirty="0">
                <a:solidFill>
                  <a:schemeClr val="tx1"/>
                </a:solidFill>
              </a:rPr>
              <a:t>；内核版本</a:t>
            </a:r>
            <a:r>
              <a:rPr lang="en-US" altLang="zh-CN" dirty="0">
                <a:solidFill>
                  <a:schemeClr val="tx1"/>
                </a:solidFill>
              </a:rPr>
              <a:t>0.1</a:t>
            </a:r>
            <a:r>
              <a:rPr lang="zh-CN" altLang="en-US" dirty="0">
                <a:solidFill>
                  <a:schemeClr val="tx1"/>
                </a:solidFill>
              </a:rPr>
              <a:t>～</a:t>
            </a:r>
            <a:r>
              <a:rPr lang="en-US" altLang="zh-CN" dirty="0">
                <a:solidFill>
                  <a:schemeClr val="tx1"/>
                </a:solidFill>
              </a:rPr>
              <a:t>5.0</a:t>
            </a:r>
            <a:r>
              <a:rPr lang="zh-CN" altLang="en-US" dirty="0">
                <a:solidFill>
                  <a:schemeClr val="tx1"/>
                </a:solidFill>
              </a:rPr>
              <a:t>；云计算；</a:t>
            </a:r>
          </a:p>
        </p:txBody>
      </p:sp>
      <p:sp>
        <p:nvSpPr>
          <p:cNvPr id="7" name="圆角矩形标注 6"/>
          <p:cNvSpPr/>
          <p:nvPr/>
        </p:nvSpPr>
        <p:spPr>
          <a:xfrm>
            <a:off x="6516216" y="1700808"/>
            <a:ext cx="2520280" cy="1152128"/>
          </a:xfrm>
          <a:prstGeom prst="wedgeRoundRectCallout">
            <a:avLst>
              <a:gd name="adj1" fmla="val -110191"/>
              <a:gd name="adj2" fmla="val 80893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tx1"/>
                </a:solidFill>
              </a:rPr>
              <a:t>GPL/LGPL/Apache/BSD</a:t>
            </a:r>
            <a:r>
              <a:rPr lang="zh-CN" altLang="en-US" dirty="0">
                <a:solidFill>
                  <a:schemeClr val="tx1"/>
                </a:solidFill>
              </a:rPr>
              <a:t>，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自由使用、修改和再发布，但版权留下</a:t>
            </a:r>
          </a:p>
        </p:txBody>
      </p:sp>
      <p:sp>
        <p:nvSpPr>
          <p:cNvPr id="8" name="圆角矩形标注 7"/>
          <p:cNvSpPr/>
          <p:nvPr/>
        </p:nvSpPr>
        <p:spPr>
          <a:xfrm>
            <a:off x="5976664" y="1916832"/>
            <a:ext cx="3059832" cy="1296144"/>
          </a:xfrm>
          <a:prstGeom prst="wedgeRoundRectCallout">
            <a:avLst>
              <a:gd name="adj1" fmla="val -60231"/>
              <a:gd name="adj2" fmla="val 75014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 err="1">
                <a:solidFill>
                  <a:schemeClr val="tx1"/>
                </a:solidFill>
              </a:rPr>
              <a:t>major.minor,patch-build.desc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en-US" altLang="zh-CN" dirty="0">
                <a:solidFill>
                  <a:schemeClr val="tx1"/>
                </a:solidFill>
              </a:rPr>
              <a:t>Minor</a:t>
            </a:r>
            <a:r>
              <a:rPr lang="zh-CN" altLang="en-US" dirty="0">
                <a:solidFill>
                  <a:schemeClr val="tx1"/>
                </a:solidFill>
              </a:rPr>
              <a:t>为偶数</a:t>
            </a:r>
            <a:r>
              <a:rPr lang="en-US" altLang="zh-CN" dirty="0">
                <a:solidFill>
                  <a:schemeClr val="tx1"/>
                </a:solidFill>
              </a:rPr>
              <a:t>—</a:t>
            </a:r>
            <a:r>
              <a:rPr lang="zh-CN" altLang="en-US" dirty="0">
                <a:solidFill>
                  <a:schemeClr val="tx1"/>
                </a:solidFill>
              </a:rPr>
              <a:t>稳定版，为奇数</a:t>
            </a:r>
            <a:r>
              <a:rPr lang="en-US" altLang="zh-CN" dirty="0">
                <a:solidFill>
                  <a:schemeClr val="tx1"/>
                </a:solidFill>
              </a:rPr>
              <a:t>—</a:t>
            </a:r>
            <a:r>
              <a:rPr lang="zh-CN" altLang="en-US" dirty="0">
                <a:solidFill>
                  <a:schemeClr val="tx1"/>
                </a:solidFill>
              </a:rPr>
              <a:t>开发版；开发版添功能，稳定版打补丁</a:t>
            </a:r>
            <a:endParaRPr lang="en-US" altLang="zh-CN" dirty="0">
              <a:solidFill>
                <a:schemeClr val="tx1"/>
              </a:solidFill>
            </a:endParaRPr>
          </a:p>
        </p:txBody>
      </p:sp>
      <p:sp>
        <p:nvSpPr>
          <p:cNvPr id="9" name="圆角矩形标注 8"/>
          <p:cNvSpPr/>
          <p:nvPr/>
        </p:nvSpPr>
        <p:spPr>
          <a:xfrm>
            <a:off x="2195736" y="5013176"/>
            <a:ext cx="6192688" cy="1008112"/>
          </a:xfrm>
          <a:prstGeom prst="wedgeRoundRectCallout">
            <a:avLst>
              <a:gd name="adj1" fmla="val -12882"/>
              <a:gd name="adj2" fmla="val -131155"/>
              <a:gd name="adj3" fmla="val 16667"/>
            </a:avLst>
          </a:prstGeom>
          <a:solidFill>
            <a:schemeClr val="bg1"/>
          </a:solidFill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dirty="0">
                <a:solidFill>
                  <a:schemeClr val="tx1"/>
                </a:solidFill>
              </a:rPr>
              <a:t>RHEL 9.0/SLES 15/Ubuntu 22/FreeBSD/CentOS/Fedora/Debian/OpenSUSE</a:t>
            </a:r>
          </a:p>
        </p:txBody>
      </p:sp>
    </p:spTree>
    <p:extLst>
      <p:ext uri="{BB962C8B-B14F-4D97-AF65-F5344CB8AC3E}">
        <p14:creationId xmlns:p14="http://schemas.microsoft.com/office/powerpoint/2010/main" val="2856451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xit" presetSubtype="1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6" grpId="0" animBg="1"/>
      <p:bldP spid="3" grpId="0" animBg="1"/>
      <p:bldP spid="3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1531</TotalTime>
  <Words>847</Words>
  <Application>Microsoft Office PowerPoint</Application>
  <PresentationFormat>全屏显示(4:3)</PresentationFormat>
  <Paragraphs>122</Paragraphs>
  <Slides>14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宋体</vt:lpstr>
      <vt:lpstr>新宋体</vt:lpstr>
      <vt:lpstr>Arial</vt:lpstr>
      <vt:lpstr>Calibri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moodisk</dc:creator>
  <cp:lastModifiedBy>moodisk</cp:lastModifiedBy>
  <cp:revision>215</cp:revision>
  <dcterms:created xsi:type="dcterms:W3CDTF">2012-04-27T13:42:07Z</dcterms:created>
  <dcterms:modified xsi:type="dcterms:W3CDTF">2022-08-26T03:07:49Z</dcterms:modified>
</cp:coreProperties>
</file>