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1" r:id="rId2"/>
    <p:sldId id="283" r:id="rId3"/>
    <p:sldId id="281" r:id="rId4"/>
    <p:sldId id="285" r:id="rId5"/>
    <p:sldId id="284" r:id="rId6"/>
    <p:sldId id="286" r:id="rId7"/>
    <p:sldId id="287" r:id="rId8"/>
    <p:sldId id="288" r:id="rId9"/>
    <p:sldId id="289" r:id="rId10"/>
    <p:sldId id="290" r:id="rId11"/>
    <p:sldId id="270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用户名：唯一的，由数字、字母等字符组成；</a:t>
            </a:r>
          </a:p>
          <a:p>
            <a:r>
              <a:rPr lang="zh-CN" altLang="en-US" dirty="0"/>
              <a:t>用户</a:t>
            </a:r>
            <a:r>
              <a:rPr lang="en-US" altLang="zh-CN" dirty="0"/>
              <a:t>ID</a:t>
            </a:r>
            <a:r>
              <a:rPr lang="zh-CN" altLang="en-US" dirty="0"/>
              <a:t>：唯一标识一个用户，相当于身份证。用户</a:t>
            </a:r>
            <a:r>
              <a:rPr lang="en-US" altLang="zh-CN" dirty="0"/>
              <a:t>ID</a:t>
            </a:r>
            <a:r>
              <a:rPr lang="zh-CN" altLang="en-US" dirty="0"/>
              <a:t>分为实际用户</a:t>
            </a:r>
            <a:r>
              <a:rPr lang="en-US" altLang="zh-CN" dirty="0"/>
              <a:t>ID——UID</a:t>
            </a:r>
            <a:r>
              <a:rPr lang="zh-CN" altLang="en-US" dirty="0"/>
              <a:t>、和有效用户</a:t>
            </a:r>
            <a:r>
              <a:rPr lang="en-US" altLang="zh-CN" dirty="0"/>
              <a:t>ID——EUID</a:t>
            </a:r>
            <a:r>
              <a:rPr lang="zh-CN" altLang="en-US" dirty="0"/>
              <a:t>；</a:t>
            </a:r>
          </a:p>
          <a:p>
            <a:r>
              <a:rPr lang="zh-CN" altLang="en-US" dirty="0"/>
              <a:t>属组</a:t>
            </a:r>
            <a:r>
              <a:rPr lang="en-US" altLang="zh-CN" dirty="0"/>
              <a:t>ID</a:t>
            </a:r>
            <a:r>
              <a:rPr lang="zh-CN" altLang="en-US" dirty="0"/>
              <a:t>：</a:t>
            </a:r>
            <a:r>
              <a:rPr lang="en-US" altLang="zh-CN" dirty="0"/>
              <a:t>GID</a:t>
            </a:r>
            <a:r>
              <a:rPr lang="zh-CN" altLang="en-US" dirty="0"/>
              <a:t>，</a:t>
            </a:r>
            <a:r>
              <a:rPr lang="en-US" altLang="zh-CN" dirty="0"/>
              <a:t>EGID</a:t>
            </a:r>
          </a:p>
          <a:p>
            <a:r>
              <a:rPr lang="zh-CN" altLang="en-US" dirty="0"/>
              <a:t>家目录：也叫用户主目录</a:t>
            </a:r>
          </a:p>
          <a:p>
            <a:r>
              <a:rPr lang="zh-CN" altLang="en-US" dirty="0"/>
              <a:t>登陆</a:t>
            </a:r>
            <a:r>
              <a:rPr lang="en-US" altLang="zh-CN" dirty="0"/>
              <a:t>shell</a:t>
            </a:r>
            <a:r>
              <a:rPr lang="zh-CN" altLang="en-US" dirty="0"/>
              <a:t>：用户登陆后首先运行的程序，通常为</a:t>
            </a:r>
            <a:r>
              <a:rPr lang="en-US" altLang="zh-CN" dirty="0"/>
              <a:t>/bin/bash</a:t>
            </a:r>
          </a:p>
          <a:p>
            <a:r>
              <a:rPr lang="en-US" altLang="zh-CN" dirty="0"/>
              <a:t>/</a:t>
            </a:r>
            <a:r>
              <a:rPr lang="en-US" altLang="zh-CN" dirty="0" err="1"/>
              <a:t>etc</a:t>
            </a:r>
            <a:r>
              <a:rPr lang="en-US" altLang="zh-CN" dirty="0"/>
              <a:t>/</a:t>
            </a:r>
            <a:r>
              <a:rPr lang="en-US" altLang="zh-CN" dirty="0" err="1"/>
              <a:t>passwd</a:t>
            </a:r>
            <a:r>
              <a:rPr lang="zh-CN" altLang="en-US" dirty="0"/>
              <a:t>：介绍各字段含义（书本</a:t>
            </a:r>
            <a:r>
              <a:rPr lang="en-US" altLang="zh-CN" dirty="0"/>
              <a:t>p114</a:t>
            </a:r>
            <a:r>
              <a:rPr lang="zh-CN" altLang="en-US" dirty="0"/>
              <a:t>页）；</a:t>
            </a:r>
            <a:r>
              <a:rPr lang="en-US" altLang="zh-CN" dirty="0">
                <a:sym typeface="Wingdings" pitchFamily="2" charset="2"/>
              </a:rPr>
              <a:t></a:t>
            </a:r>
            <a:r>
              <a:rPr lang="en-US" altLang="zh-CN" dirty="0" err="1">
                <a:sym typeface="Wingdings" pitchFamily="2" charset="2"/>
              </a:rPr>
              <a:t>pwunconv</a:t>
            </a:r>
            <a:endParaRPr lang="en-US" altLang="zh-CN" dirty="0"/>
          </a:p>
          <a:p>
            <a:r>
              <a:rPr lang="en-US" altLang="zh-CN" dirty="0"/>
              <a:t>/</a:t>
            </a:r>
            <a:r>
              <a:rPr lang="en-US" altLang="zh-CN" dirty="0" err="1"/>
              <a:t>etc</a:t>
            </a:r>
            <a:r>
              <a:rPr lang="en-US" altLang="zh-CN" dirty="0"/>
              <a:t>/shadow</a:t>
            </a:r>
            <a:r>
              <a:rPr lang="zh-CN" altLang="en-US" dirty="0"/>
              <a:t>：介绍各字段含义（书本</a:t>
            </a:r>
            <a:r>
              <a:rPr lang="en-US" altLang="zh-CN" dirty="0"/>
              <a:t>p115</a:t>
            </a:r>
            <a:r>
              <a:rPr lang="zh-CN" altLang="en-US" dirty="0"/>
              <a:t>页）；</a:t>
            </a:r>
            <a:r>
              <a:rPr lang="en-US" altLang="zh-CN" dirty="0">
                <a:sym typeface="Wingdings" pitchFamily="2" charset="2"/>
              </a:rPr>
              <a:t></a:t>
            </a:r>
            <a:r>
              <a:rPr lang="en-US" altLang="zh-CN" dirty="0" err="1">
                <a:sym typeface="Wingdings" pitchFamily="2" charset="2"/>
              </a:rPr>
              <a:t>pwconv</a:t>
            </a:r>
            <a:endParaRPr lang="en-US" altLang="zh-CN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360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2267744" y="2632447"/>
            <a:ext cx="5662613" cy="1450975"/>
            <a:chOff x="1915" y="1392"/>
            <a:chExt cx="3567" cy="914"/>
          </a:xfrm>
        </p:grpSpPr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915" y="1392"/>
              <a:ext cx="356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000" b="1" dirty="0" smtClean="0"/>
                <a:t>Linux </a:t>
              </a:r>
              <a:r>
                <a:rPr lang="zh-CN" altLang="en-US" sz="4000" b="1" dirty="0" smtClean="0"/>
                <a:t>操作系统基础教程</a:t>
              </a:r>
              <a:endParaRPr lang="zh-CN" altLang="en-US" sz="4000" b="1" dirty="0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3204" y="2073"/>
              <a:ext cx="9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/>
                <a:t>主讲：</a:t>
              </a:r>
              <a:r>
                <a:rPr lang="zh-CN" altLang="en-US" dirty="0"/>
                <a:t>王良</a:t>
              </a:r>
              <a:r>
                <a:rPr lang="zh-CN" altLang="en-US" dirty="0" smtClean="0"/>
                <a:t>明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029201" y="6629402"/>
            <a:ext cx="4071938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6" y="6659564"/>
            <a:ext cx="26955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9"/>
          <p:cNvSpPr>
            <a:spLocks noChangeArrowheads="1"/>
          </p:cNvSpPr>
          <p:nvPr/>
        </p:nvSpPr>
        <p:spPr bwMode="auto">
          <a:xfrm>
            <a:off x="2483768" y="2564904"/>
            <a:ext cx="3816424" cy="18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硬盘分区与分区命名</a:t>
            </a:r>
            <a:endParaRPr lang="en-US" altLang="zh-CN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常见</a:t>
            </a:r>
            <a:r>
              <a:rPr lang="en-US" altLang="zh-CN" dirty="0" smtClean="0"/>
              <a:t>Linux</a:t>
            </a:r>
            <a:r>
              <a:rPr lang="zh-CN" altLang="en-US" dirty="0" smtClean="0"/>
              <a:t>发行版的安装方法</a:t>
            </a:r>
            <a:endParaRPr lang="en-US" altLang="zh-CN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最基本的管理</a:t>
            </a:r>
            <a:endParaRPr lang="en-US" altLang="zh-CN" dirty="0" smtClean="0"/>
          </a:p>
        </p:txBody>
      </p:sp>
      <p:sp>
        <p:nvSpPr>
          <p:cNvPr id="12" name="圆角矩形标注 11"/>
          <p:cNvSpPr/>
          <p:nvPr/>
        </p:nvSpPr>
        <p:spPr>
          <a:xfrm>
            <a:off x="2123728" y="1052736"/>
            <a:ext cx="4824536" cy="936104"/>
          </a:xfrm>
          <a:prstGeom prst="wedgeRoundRectCallout">
            <a:avLst>
              <a:gd name="adj1" fmla="val -13839"/>
              <a:gd name="adj2" fmla="val 146587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硬盘物理编址（柱面、磁头、扇区）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zh-CN" altLang="en-US" dirty="0" smtClean="0">
                <a:solidFill>
                  <a:schemeClr val="tx1"/>
                </a:solidFill>
              </a:rPr>
              <a:t>柱面是分区的边界；</a:t>
            </a:r>
            <a:r>
              <a:rPr lang="en-US" altLang="zh-CN" dirty="0" smtClean="0">
                <a:solidFill>
                  <a:schemeClr val="tx1"/>
                </a:solidFill>
              </a:rPr>
              <a:t>/</a:t>
            </a:r>
            <a:r>
              <a:rPr lang="en-US" altLang="zh-CN" dirty="0" err="1" smtClean="0">
                <a:solidFill>
                  <a:schemeClr val="tx1"/>
                </a:solidFill>
              </a:rPr>
              <a:t>dev</a:t>
            </a:r>
            <a:r>
              <a:rPr lang="en-US" altLang="zh-CN" dirty="0" smtClean="0">
                <a:solidFill>
                  <a:schemeClr val="tx1"/>
                </a:solidFill>
              </a:rPr>
              <a:t>/</a:t>
            </a:r>
            <a:r>
              <a:rPr lang="en-US" altLang="zh-CN" dirty="0" err="1" smtClean="0">
                <a:solidFill>
                  <a:schemeClr val="tx1"/>
                </a:solidFill>
              </a:rPr>
              <a:t>sd</a:t>
            </a:r>
            <a:r>
              <a:rPr lang="en-US" altLang="zh-CN" i="1" dirty="0" err="1" smtClean="0">
                <a:solidFill>
                  <a:schemeClr val="tx1"/>
                </a:solidFill>
              </a:rPr>
              <a:t>XN</a:t>
            </a:r>
            <a:r>
              <a:rPr lang="zh-CN" altLang="en-US" dirty="0" smtClean="0">
                <a:solidFill>
                  <a:schemeClr val="tx1"/>
                </a:solidFill>
              </a:rPr>
              <a:t>；根分区；交换分区；文件系统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6236025" y="1772816"/>
            <a:ext cx="2224407" cy="1008112"/>
          </a:xfrm>
          <a:prstGeom prst="wedgeRoundRectCallout">
            <a:avLst>
              <a:gd name="adj1" fmla="val -87636"/>
              <a:gd name="adj2" fmla="val 106369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RHEL</a:t>
            </a:r>
            <a:r>
              <a:rPr lang="zh-CN" altLang="en-US" dirty="0" smtClean="0">
                <a:solidFill>
                  <a:schemeClr val="tx1"/>
                </a:solidFill>
              </a:rPr>
              <a:t>（红帽）阵营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Ubuntu</a:t>
            </a:r>
            <a:r>
              <a:rPr lang="zh-CN" altLang="en-US" dirty="0" smtClean="0">
                <a:solidFill>
                  <a:schemeClr val="tx1"/>
                </a:solidFill>
              </a:rPr>
              <a:t>阵营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4" name="圆角矩形标注 13"/>
          <p:cNvSpPr/>
          <p:nvPr/>
        </p:nvSpPr>
        <p:spPr>
          <a:xfrm>
            <a:off x="4859812" y="4653136"/>
            <a:ext cx="3240580" cy="1224136"/>
          </a:xfrm>
          <a:prstGeom prst="wedgeRoundRectCallout">
            <a:avLst>
              <a:gd name="adj1" fmla="val -67346"/>
              <a:gd name="adj2" fmla="val -104338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启动；登录；注销</a:t>
            </a:r>
            <a:r>
              <a:rPr lang="en-US" altLang="zh-CN" dirty="0" smtClean="0">
                <a:solidFill>
                  <a:schemeClr val="tx1"/>
                </a:solidFill>
              </a:rPr>
              <a:t>/</a:t>
            </a:r>
            <a:r>
              <a:rPr lang="zh-CN" altLang="en-US" dirty="0" smtClean="0">
                <a:solidFill>
                  <a:schemeClr val="tx1"/>
                </a:solidFill>
              </a:rPr>
              <a:t>关机</a:t>
            </a:r>
            <a:r>
              <a:rPr lang="en-US" altLang="zh-CN" dirty="0" smtClean="0">
                <a:solidFill>
                  <a:schemeClr val="tx1"/>
                </a:solidFill>
              </a:rPr>
              <a:t>/</a:t>
            </a:r>
            <a:r>
              <a:rPr lang="zh-CN" altLang="en-US" dirty="0" smtClean="0">
                <a:solidFill>
                  <a:schemeClr val="tx1"/>
                </a:solidFill>
              </a:rPr>
              <a:t>重启；配置网卡；配置安装源；安装卸载软件包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55334" y="116632"/>
            <a:ext cx="4608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2</a:t>
            </a:r>
            <a:r>
              <a:rPr lang="zh-CN" altLang="en-US" sz="2800" dirty="0" smtClean="0"/>
              <a:t>章：安装和卸载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回顾</a:t>
            </a:r>
            <a:endParaRPr lang="zh-CN" altLang="en-US" sz="2800" dirty="0"/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411760" y="2132856"/>
            <a:ext cx="5184576" cy="23042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本章教学</a:t>
            </a:r>
            <a:r>
              <a:rPr lang="zh-CN" altLang="en-US" sz="2000" b="1" dirty="0"/>
              <a:t>目标：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了解多用户系统的概念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掌握用户和组的概念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掌握管理用户和组的方法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了解用户登录过程和环境变量</a:t>
            </a:r>
            <a:endParaRPr lang="en-US" altLang="zh-CN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2699792" y="116632"/>
            <a:ext cx="4676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章：用户、组和身份认证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6572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50" grpId="0"/>
      <p:bldP spid="50" grpId="1"/>
      <p:bldP spid="4" grpId="1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2822" y="1372706"/>
            <a:ext cx="652757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多任务系统：多个人可以同时登录并使用的计算机系统</a:t>
            </a:r>
            <a:endParaRPr lang="zh-CN" altLang="en-US" sz="2000" dirty="0"/>
          </a:p>
        </p:txBody>
      </p:sp>
      <p:grpSp>
        <p:nvGrpSpPr>
          <p:cNvPr id="28922" name="Group 250"/>
          <p:cNvGrpSpPr>
            <a:grpSpLocks/>
          </p:cNvGrpSpPr>
          <p:nvPr/>
        </p:nvGrpSpPr>
        <p:grpSpPr bwMode="auto">
          <a:xfrm>
            <a:off x="1763713" y="3532188"/>
            <a:ext cx="1474787" cy="1841500"/>
            <a:chOff x="1199" y="2225"/>
            <a:chExt cx="847" cy="1160"/>
          </a:xfrm>
        </p:grpSpPr>
        <p:sp>
          <p:nvSpPr>
            <p:cNvPr id="28923" name="Text Box 251"/>
            <p:cNvSpPr txBox="1">
              <a:spLocks noChangeArrowheads="1"/>
            </p:cNvSpPr>
            <p:nvPr/>
          </p:nvSpPr>
          <p:spPr bwMode="auto">
            <a:xfrm>
              <a:off x="1688" y="2324"/>
              <a:ext cx="358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dama</a:t>
              </a:r>
            </a:p>
          </p:txBody>
        </p:sp>
        <p:sp>
          <p:nvSpPr>
            <p:cNvPr id="28924" name="Text Box 252"/>
            <p:cNvSpPr txBox="1">
              <a:spLocks noChangeArrowheads="1"/>
            </p:cNvSpPr>
            <p:nvPr/>
          </p:nvSpPr>
          <p:spPr bwMode="auto">
            <a:xfrm>
              <a:off x="1552" y="2460"/>
              <a:ext cx="357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lium</a:t>
              </a:r>
            </a:p>
          </p:txBody>
        </p:sp>
        <p:pic>
          <p:nvPicPr>
            <p:cNvPr id="28925" name="Picture 25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7" y="2225"/>
              <a:ext cx="15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926" name="Picture 25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6" y="2361"/>
              <a:ext cx="15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927" name="Text Box 255"/>
            <p:cNvSpPr txBox="1">
              <a:spLocks noChangeArrowheads="1"/>
            </p:cNvSpPr>
            <p:nvPr/>
          </p:nvSpPr>
          <p:spPr bwMode="auto">
            <a:xfrm>
              <a:off x="1416" y="2597"/>
              <a:ext cx="420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mao1</a:t>
              </a:r>
            </a:p>
          </p:txBody>
        </p:sp>
        <p:pic>
          <p:nvPicPr>
            <p:cNvPr id="28928" name="Picture 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0" y="2498"/>
              <a:ext cx="152" cy="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929" name="Text Box 257"/>
            <p:cNvSpPr txBox="1">
              <a:spLocks noChangeArrowheads="1"/>
            </p:cNvSpPr>
            <p:nvPr/>
          </p:nvSpPr>
          <p:spPr bwMode="auto">
            <a:xfrm>
              <a:off x="1285" y="3042"/>
              <a:ext cx="420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xiao</a:t>
              </a:r>
            </a:p>
          </p:txBody>
        </p:sp>
        <p:pic>
          <p:nvPicPr>
            <p:cNvPr id="28930" name="Picture 2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9" y="2959"/>
              <a:ext cx="152" cy="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931" name="Line 259"/>
            <p:cNvSpPr>
              <a:spLocks noChangeShapeType="1"/>
            </p:cNvSpPr>
            <p:nvPr/>
          </p:nvSpPr>
          <p:spPr bwMode="auto">
            <a:xfrm flipH="1">
              <a:off x="1466" y="2815"/>
              <a:ext cx="91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28932" name="Group 260"/>
          <p:cNvGrpSpPr>
            <a:grpSpLocks/>
          </p:cNvGrpSpPr>
          <p:nvPr/>
        </p:nvGrpSpPr>
        <p:grpSpPr bwMode="auto">
          <a:xfrm>
            <a:off x="7602538" y="812800"/>
            <a:ext cx="1073150" cy="3024188"/>
            <a:chOff x="4789" y="512"/>
            <a:chExt cx="643" cy="1905"/>
          </a:xfrm>
        </p:grpSpPr>
        <p:sp>
          <p:nvSpPr>
            <p:cNvPr id="28933" name="AutoShape 261"/>
            <p:cNvSpPr>
              <a:spLocks noChangeArrowheads="1"/>
            </p:cNvSpPr>
            <p:nvPr/>
          </p:nvSpPr>
          <p:spPr bwMode="auto">
            <a:xfrm rot="7649970">
              <a:off x="3904" y="1397"/>
              <a:ext cx="1905" cy="136"/>
            </a:xfrm>
            <a:prstGeom prst="rightArrow">
              <a:avLst>
                <a:gd name="adj1" fmla="val 50000"/>
                <a:gd name="adj2" fmla="val 350184"/>
              </a:avLst>
            </a:prstGeom>
            <a:solidFill>
              <a:srgbClr val="FF9FA1">
                <a:alpha val="14000"/>
              </a:srgbClr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9200" tIns="39600" rIns="79200" bIns="39600" anchor="ctr">
              <a:spAutoFit/>
            </a:bodyPr>
            <a:lstStyle/>
            <a:p>
              <a:endParaRPr lang="zh-CN" altLang="en-US"/>
            </a:p>
          </p:txBody>
        </p:sp>
        <p:pic>
          <p:nvPicPr>
            <p:cNvPr id="28934" name="Picture 26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1026"/>
              <a:ext cx="241" cy="5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935" name="Text Box 263"/>
            <p:cNvSpPr txBox="1">
              <a:spLocks noChangeArrowheads="1"/>
            </p:cNvSpPr>
            <p:nvPr/>
          </p:nvSpPr>
          <p:spPr bwMode="auto">
            <a:xfrm>
              <a:off x="5012" y="1344"/>
              <a:ext cx="420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mao1</a:t>
              </a:r>
            </a:p>
          </p:txBody>
        </p:sp>
      </p:grpSp>
      <p:sp>
        <p:nvSpPr>
          <p:cNvPr id="28936" name="AutoShape 264"/>
          <p:cNvSpPr>
            <a:spLocks noChangeArrowheads="1"/>
          </p:cNvSpPr>
          <p:nvPr/>
        </p:nvSpPr>
        <p:spPr bwMode="auto">
          <a:xfrm>
            <a:off x="4572000" y="2924175"/>
            <a:ext cx="720725" cy="217488"/>
          </a:xfrm>
          <a:prstGeom prst="irregularSeal1">
            <a:avLst/>
          </a:prstGeom>
          <a:solidFill>
            <a:srgbClr val="FF050B"/>
          </a:solidFill>
          <a:ln w="9525" algn="ctr">
            <a:solidFill>
              <a:srgbClr val="FF050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9200" tIns="39600" rIns="79200" bIns="39600" anchor="ctr">
            <a:spAutoFit/>
          </a:bodyPr>
          <a:lstStyle/>
          <a:p>
            <a:endParaRPr lang="zh-CN" altLang="en-US"/>
          </a:p>
        </p:txBody>
      </p:sp>
      <p:grpSp>
        <p:nvGrpSpPr>
          <p:cNvPr id="28937" name="Group 265"/>
          <p:cNvGrpSpPr>
            <a:grpSpLocks/>
          </p:cNvGrpSpPr>
          <p:nvPr/>
        </p:nvGrpSpPr>
        <p:grpSpPr bwMode="auto">
          <a:xfrm>
            <a:off x="4716463" y="1268413"/>
            <a:ext cx="1117600" cy="1800225"/>
            <a:chOff x="2971" y="799"/>
            <a:chExt cx="704" cy="1134"/>
          </a:xfrm>
        </p:grpSpPr>
        <p:sp>
          <p:nvSpPr>
            <p:cNvPr id="28938" name="Text Box 266"/>
            <p:cNvSpPr txBox="1">
              <a:spLocks noChangeArrowheads="1"/>
            </p:cNvSpPr>
            <p:nvPr/>
          </p:nvSpPr>
          <p:spPr bwMode="auto">
            <a:xfrm>
              <a:off x="3140" y="1223"/>
              <a:ext cx="535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b="1">
                  <a:latin typeface="宋体" charset="-122"/>
                </a:rPr>
                <a:t>毛主席</a:t>
              </a:r>
            </a:p>
          </p:txBody>
        </p:sp>
        <p:sp>
          <p:nvSpPr>
            <p:cNvPr id="28939" name="AutoShape 267"/>
            <p:cNvSpPr>
              <a:spLocks noChangeArrowheads="1"/>
            </p:cNvSpPr>
            <p:nvPr/>
          </p:nvSpPr>
          <p:spPr bwMode="auto">
            <a:xfrm rot="5400000">
              <a:off x="2517" y="1298"/>
              <a:ext cx="1134" cy="136"/>
            </a:xfrm>
            <a:prstGeom prst="rightArrow">
              <a:avLst>
                <a:gd name="adj1" fmla="val 50000"/>
                <a:gd name="adj2" fmla="val 208456"/>
              </a:avLst>
            </a:prstGeom>
            <a:solidFill>
              <a:srgbClr val="FF9FA1">
                <a:alpha val="14000"/>
              </a:srgbClr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9200" tIns="39600" rIns="79200" bIns="39600" anchor="ctr">
              <a:spAutoFit/>
            </a:bodyPr>
            <a:lstStyle/>
            <a:p>
              <a:endParaRPr lang="zh-CN" altLang="en-US"/>
            </a:p>
          </p:txBody>
        </p:sp>
        <p:pic>
          <p:nvPicPr>
            <p:cNvPr id="28940" name="Picture 26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" y="1003"/>
              <a:ext cx="241" cy="5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8948" name="Group 276"/>
          <p:cNvGrpSpPr>
            <a:grpSpLocks/>
          </p:cNvGrpSpPr>
          <p:nvPr/>
        </p:nvGrpSpPr>
        <p:grpSpPr bwMode="auto">
          <a:xfrm>
            <a:off x="990600" y="3070225"/>
            <a:ext cx="7200900" cy="3559175"/>
            <a:chOff x="612" y="1934"/>
            <a:chExt cx="4536" cy="2242"/>
          </a:xfrm>
        </p:grpSpPr>
        <p:sp>
          <p:nvSpPr>
            <p:cNvPr id="28920" name="Oval 248"/>
            <p:cNvSpPr>
              <a:spLocks noChangeArrowheads="1"/>
            </p:cNvSpPr>
            <p:nvPr/>
          </p:nvSpPr>
          <p:spPr bwMode="auto">
            <a:xfrm>
              <a:off x="612" y="1934"/>
              <a:ext cx="4536" cy="2242"/>
            </a:xfrm>
            <a:prstGeom prst="ellipse">
              <a:avLst/>
            </a:prstGeom>
            <a:solidFill>
              <a:schemeClr val="tx1">
                <a:alpha val="14000"/>
              </a:schemeClr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8921" name="Text Box 249"/>
            <p:cNvSpPr txBox="1">
              <a:spLocks noChangeArrowheads="1"/>
            </p:cNvSpPr>
            <p:nvPr/>
          </p:nvSpPr>
          <p:spPr bwMode="auto">
            <a:xfrm>
              <a:off x="2111" y="3586"/>
              <a:ext cx="1676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3600" b="1" dirty="0">
                  <a:latin typeface="宋体" charset="-122"/>
                </a:rPr>
                <a:t>Linux</a:t>
              </a:r>
              <a:r>
                <a:rPr lang="zh-CN" altLang="en-US" sz="3600" b="1" dirty="0">
                  <a:latin typeface="宋体" charset="-122"/>
                </a:rPr>
                <a:t>系统</a:t>
              </a:r>
            </a:p>
          </p:txBody>
        </p:sp>
        <p:sp>
          <p:nvSpPr>
            <p:cNvPr id="28941" name="Text Box 269"/>
            <p:cNvSpPr txBox="1">
              <a:spLocks noChangeArrowheads="1"/>
            </p:cNvSpPr>
            <p:nvPr/>
          </p:nvSpPr>
          <p:spPr bwMode="auto">
            <a:xfrm>
              <a:off x="2018" y="2329"/>
              <a:ext cx="771" cy="794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111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40000"/>
                </a:lnSpc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\etc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\boot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\home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\bin</a:t>
              </a:r>
            </a:p>
            <a:p>
              <a:pPr eaLnBrk="1" hangingPunct="1">
                <a:lnSpc>
                  <a:spcPct val="40000"/>
                </a:lnSpc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……</a:t>
              </a:r>
            </a:p>
          </p:txBody>
        </p:sp>
      </p:grpSp>
      <p:sp>
        <p:nvSpPr>
          <p:cNvPr id="28942" name="Text Box 270"/>
          <p:cNvSpPr txBox="1">
            <a:spLocks noChangeArrowheads="1"/>
          </p:cNvSpPr>
          <p:nvPr/>
        </p:nvSpPr>
        <p:spPr bwMode="auto">
          <a:xfrm>
            <a:off x="4459288" y="4435475"/>
            <a:ext cx="1697037" cy="1012825"/>
          </a:xfrm>
          <a:prstGeom prst="rect">
            <a:avLst/>
          </a:prstGeom>
          <a:solidFill>
            <a:schemeClr val="bg1">
              <a:alpha val="14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9200" tIns="111600" rIns="79200" bIns="39600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altLang="zh-CN" b="1">
                <a:latin typeface="宋体" charset="-122"/>
              </a:rPr>
              <a:t>1 init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altLang="zh-CN" b="1">
                <a:latin typeface="宋体" charset="-122"/>
              </a:rPr>
              <a:t>20 khelper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altLang="zh-CN" b="1">
                <a:latin typeface="宋体" charset="-122"/>
              </a:rPr>
              <a:t>650 sshd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altLang="zh-CN" b="1">
                <a:latin typeface="宋体" charset="-122"/>
              </a:rPr>
              <a:t>……</a:t>
            </a:r>
          </a:p>
        </p:txBody>
      </p:sp>
      <p:grpSp>
        <p:nvGrpSpPr>
          <p:cNvPr id="28943" name="Group 271"/>
          <p:cNvGrpSpPr>
            <a:grpSpLocks/>
          </p:cNvGrpSpPr>
          <p:nvPr/>
        </p:nvGrpSpPr>
        <p:grpSpPr bwMode="auto">
          <a:xfrm>
            <a:off x="5148263" y="3284538"/>
            <a:ext cx="2211387" cy="1892300"/>
            <a:chOff x="3004" y="2251"/>
            <a:chExt cx="1115" cy="1192"/>
          </a:xfrm>
        </p:grpSpPr>
        <p:pic>
          <p:nvPicPr>
            <p:cNvPr id="28944" name="Picture 27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5" y="2251"/>
              <a:ext cx="241" cy="5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945" name="Text Box 273"/>
            <p:cNvSpPr txBox="1">
              <a:spLocks noChangeArrowheads="1"/>
            </p:cNvSpPr>
            <p:nvPr/>
          </p:nvSpPr>
          <p:spPr bwMode="auto">
            <a:xfrm>
              <a:off x="3004" y="2721"/>
              <a:ext cx="314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lium</a:t>
              </a:r>
            </a:p>
          </p:txBody>
        </p:sp>
        <p:pic>
          <p:nvPicPr>
            <p:cNvPr id="28946" name="Picture 27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2750"/>
              <a:ext cx="241" cy="5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947" name="Text Box 275"/>
            <p:cNvSpPr txBox="1">
              <a:spLocks noChangeArrowheads="1"/>
            </p:cNvSpPr>
            <p:nvPr/>
          </p:nvSpPr>
          <p:spPr bwMode="auto">
            <a:xfrm>
              <a:off x="3787" y="3220"/>
              <a:ext cx="313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xiao</a:t>
              </a: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1475656" y="116632"/>
            <a:ext cx="7122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章：用户、组和身份认证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多任务系统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2800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06105E-6 L -3.05556E-6 -0.0758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93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93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8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8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8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8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8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28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8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8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89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8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8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28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8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8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289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8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8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28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8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8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89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8936" grpId="0" animBg="1"/>
      <p:bldP spid="28936" grpId="1" animBg="1"/>
      <p:bldP spid="28942" grpId="0" animBg="1"/>
      <p:bldP spid="28942" grpId="1" animBg="1"/>
      <p:bldP spid="9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1259632" y="980728"/>
            <a:ext cx="7344816" cy="120032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dirty="0"/>
              <a:t>用户权限：</a:t>
            </a:r>
          </a:p>
          <a:p>
            <a:r>
              <a:rPr lang="en-US" altLang="zh-CN" dirty="0"/>
              <a:t>1</a:t>
            </a:r>
            <a:r>
              <a:rPr lang="zh-CN" altLang="en-US" dirty="0"/>
              <a:t>、超级用户具有无限权限，可以做任何操作；</a:t>
            </a:r>
          </a:p>
          <a:p>
            <a:r>
              <a:rPr lang="en-US" altLang="zh-CN" dirty="0"/>
              <a:t>2</a:t>
            </a:r>
            <a:r>
              <a:rPr lang="zh-CN" altLang="en-US" dirty="0"/>
              <a:t>、系统用户用于特殊应用，权限受限；</a:t>
            </a:r>
          </a:p>
          <a:p>
            <a:r>
              <a:rPr lang="en-US" altLang="zh-CN" dirty="0"/>
              <a:t>3</a:t>
            </a:r>
            <a:r>
              <a:rPr lang="zh-CN" altLang="en-US" dirty="0"/>
              <a:t>、普通用户用于一般用户登录</a:t>
            </a:r>
            <a:r>
              <a:rPr lang="zh-CN" altLang="en-US" dirty="0" smtClean="0"/>
              <a:t>，</a:t>
            </a:r>
            <a:r>
              <a:rPr lang="zh-CN" altLang="en-US" dirty="0"/>
              <a:t>权限受限</a:t>
            </a:r>
            <a:r>
              <a:rPr lang="zh-CN" altLang="en-US" dirty="0" smtClean="0"/>
              <a:t>，</a:t>
            </a:r>
            <a:r>
              <a:rPr lang="zh-CN" altLang="en-US" dirty="0"/>
              <a:t>能</a:t>
            </a:r>
            <a:r>
              <a:rPr lang="zh-CN" altLang="en-US" dirty="0" smtClean="0"/>
              <a:t>浏览</a:t>
            </a:r>
            <a:r>
              <a:rPr lang="zh-CN" altLang="en-US" dirty="0"/>
              <a:t>大部分的系统文件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83139" y="116632"/>
            <a:ext cx="6045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章：用户、组和身份认证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用户</a:t>
            </a:r>
            <a:endParaRPr lang="zh-CN" altLang="en-US" sz="2800" dirty="0"/>
          </a:p>
        </p:txBody>
      </p:sp>
      <p:grpSp>
        <p:nvGrpSpPr>
          <p:cNvPr id="9" name="组合 8"/>
          <p:cNvGrpSpPr/>
          <p:nvPr/>
        </p:nvGrpSpPr>
        <p:grpSpPr>
          <a:xfrm>
            <a:off x="5526088" y="2780928"/>
            <a:ext cx="2451100" cy="2842898"/>
            <a:chOff x="5526088" y="2780928"/>
            <a:chExt cx="2451100" cy="2842898"/>
          </a:xfrm>
        </p:grpSpPr>
        <p:sp>
          <p:nvSpPr>
            <p:cNvPr id="10" name="Text Box 306"/>
            <p:cNvSpPr txBox="1">
              <a:spLocks noChangeArrowheads="1"/>
            </p:cNvSpPr>
            <p:nvPr/>
          </p:nvSpPr>
          <p:spPr bwMode="auto">
            <a:xfrm>
              <a:off x="6227206" y="3474665"/>
              <a:ext cx="1749982" cy="3877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txBody>
            <a:bodyPr wrap="squar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>
                  <a:latin typeface="宋体" charset="-122"/>
                </a:rPr>
                <a:t>/etc/shadow</a:t>
              </a:r>
            </a:p>
          </p:txBody>
        </p:sp>
        <p:sp>
          <p:nvSpPr>
            <p:cNvPr id="11" name="Line 307"/>
            <p:cNvSpPr>
              <a:spLocks noChangeShapeType="1"/>
            </p:cNvSpPr>
            <p:nvPr/>
          </p:nvSpPr>
          <p:spPr bwMode="auto">
            <a:xfrm>
              <a:off x="5526088" y="3701678"/>
              <a:ext cx="701118" cy="0"/>
            </a:xfrm>
            <a:prstGeom prst="lin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3" name="Text Box 309"/>
            <p:cNvSpPr txBox="1">
              <a:spLocks noChangeArrowheads="1"/>
            </p:cNvSpPr>
            <p:nvPr/>
          </p:nvSpPr>
          <p:spPr bwMode="auto">
            <a:xfrm>
              <a:off x="6225995" y="4289053"/>
              <a:ext cx="1442349" cy="3513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txBody>
            <a:bodyPr wrap="none" lIns="79200" tIns="3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dirty="0">
                  <a:latin typeface="宋体" charset="-122"/>
                </a:rPr>
                <a:t>/</a:t>
              </a:r>
              <a:r>
                <a:rPr lang="en-US" altLang="zh-CN" sz="2000" dirty="0" err="1">
                  <a:latin typeface="宋体" charset="-122"/>
                </a:rPr>
                <a:t>etc</a:t>
              </a:r>
              <a:r>
                <a:rPr lang="en-US" altLang="zh-CN" sz="2000" dirty="0">
                  <a:latin typeface="宋体" charset="-122"/>
                </a:rPr>
                <a:t>/group</a:t>
              </a:r>
            </a:p>
          </p:txBody>
        </p:sp>
        <p:sp>
          <p:nvSpPr>
            <p:cNvPr id="14" name="Line 310"/>
            <p:cNvSpPr>
              <a:spLocks noChangeShapeType="1"/>
            </p:cNvSpPr>
            <p:nvPr/>
          </p:nvSpPr>
          <p:spPr bwMode="auto">
            <a:xfrm>
              <a:off x="5526088" y="3947740"/>
              <a:ext cx="647700" cy="574675"/>
            </a:xfrm>
            <a:prstGeom prst="lin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6" name="Text Box 320"/>
            <p:cNvSpPr txBox="1">
              <a:spLocks noChangeArrowheads="1"/>
            </p:cNvSpPr>
            <p:nvPr/>
          </p:nvSpPr>
          <p:spPr bwMode="auto">
            <a:xfrm>
              <a:off x="6220429" y="2780928"/>
              <a:ext cx="1570589" cy="3877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>
                  <a:latin typeface="宋体" charset="-122"/>
                </a:rPr>
                <a:t>/etc/passwd</a:t>
              </a:r>
            </a:p>
          </p:txBody>
        </p:sp>
        <p:sp>
          <p:nvSpPr>
            <p:cNvPr id="17" name="Line 321"/>
            <p:cNvSpPr>
              <a:spLocks noChangeShapeType="1"/>
            </p:cNvSpPr>
            <p:nvPr/>
          </p:nvSpPr>
          <p:spPr bwMode="auto">
            <a:xfrm flipV="1">
              <a:off x="5526088" y="3053978"/>
              <a:ext cx="702956" cy="431800"/>
            </a:xfrm>
            <a:prstGeom prst="lin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8" name="Text Box 322"/>
            <p:cNvSpPr txBox="1">
              <a:spLocks noChangeArrowheads="1"/>
            </p:cNvSpPr>
            <p:nvPr/>
          </p:nvSpPr>
          <p:spPr bwMode="auto">
            <a:xfrm>
              <a:off x="6306576" y="5112965"/>
              <a:ext cx="1596238" cy="510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dirty="0">
                  <a:latin typeface="宋体" charset="-122"/>
                </a:rPr>
                <a:t>保存文件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08547" y="2646114"/>
            <a:ext cx="2304654" cy="3000310"/>
            <a:chOff x="1708547" y="2646114"/>
            <a:chExt cx="2304654" cy="3000310"/>
          </a:xfrm>
        </p:grpSpPr>
        <p:sp>
          <p:nvSpPr>
            <p:cNvPr id="19" name="Text Box 312"/>
            <p:cNvSpPr txBox="1">
              <a:spLocks noChangeArrowheads="1"/>
            </p:cNvSpPr>
            <p:nvPr/>
          </p:nvSpPr>
          <p:spPr bwMode="auto">
            <a:xfrm>
              <a:off x="2155652" y="3474156"/>
              <a:ext cx="1192212" cy="35083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/>
          </p:spPr>
          <p:txBody>
            <a:bodyPr wrap="none" lIns="79200" tIns="3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>
                  <a:latin typeface="宋体" charset="-122"/>
                </a:rPr>
                <a:t>系统用户</a:t>
              </a:r>
            </a:p>
          </p:txBody>
        </p:sp>
        <p:sp>
          <p:nvSpPr>
            <p:cNvPr id="20" name="Line 313"/>
            <p:cNvSpPr>
              <a:spLocks noChangeShapeType="1"/>
            </p:cNvSpPr>
            <p:nvPr/>
          </p:nvSpPr>
          <p:spPr bwMode="auto">
            <a:xfrm flipH="1">
              <a:off x="3436938" y="3644906"/>
              <a:ext cx="576262" cy="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 sz="2000"/>
            </a:p>
          </p:txBody>
        </p:sp>
        <p:sp>
          <p:nvSpPr>
            <p:cNvPr id="22" name="Text Box 315"/>
            <p:cNvSpPr txBox="1">
              <a:spLocks noChangeArrowheads="1"/>
            </p:cNvSpPr>
            <p:nvPr/>
          </p:nvSpPr>
          <p:spPr bwMode="auto">
            <a:xfrm>
              <a:off x="2155651" y="4351336"/>
              <a:ext cx="1192213" cy="35083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/>
          </p:spPr>
          <p:txBody>
            <a:bodyPr wrap="none" lIns="79200" tIns="3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>
                  <a:latin typeface="宋体" charset="-122"/>
                </a:rPr>
                <a:t>普通用户</a:t>
              </a:r>
            </a:p>
          </p:txBody>
        </p:sp>
        <p:sp>
          <p:nvSpPr>
            <p:cNvPr id="23" name="Line 316"/>
            <p:cNvSpPr>
              <a:spLocks noChangeShapeType="1"/>
            </p:cNvSpPr>
            <p:nvPr/>
          </p:nvSpPr>
          <p:spPr bwMode="auto">
            <a:xfrm flipH="1">
              <a:off x="3436938" y="3933822"/>
              <a:ext cx="576263" cy="574675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 sz="2000"/>
            </a:p>
          </p:txBody>
        </p:sp>
        <p:sp>
          <p:nvSpPr>
            <p:cNvPr id="25" name="Text Box 324"/>
            <p:cNvSpPr txBox="1">
              <a:spLocks noChangeArrowheads="1"/>
            </p:cNvSpPr>
            <p:nvPr/>
          </p:nvSpPr>
          <p:spPr bwMode="auto">
            <a:xfrm>
              <a:off x="1708547" y="2646114"/>
              <a:ext cx="1711325" cy="35083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/>
          </p:spPr>
          <p:txBody>
            <a:bodyPr wrap="none" lIns="79200" tIns="3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 dirty="0">
                  <a:latin typeface="宋体" charset="-122"/>
                </a:rPr>
                <a:t>超级用户</a:t>
              </a:r>
              <a:r>
                <a:rPr lang="en-US" altLang="zh-CN" sz="2000" dirty="0">
                  <a:latin typeface="宋体" charset="-122"/>
                </a:rPr>
                <a:t>root</a:t>
              </a:r>
            </a:p>
          </p:txBody>
        </p:sp>
        <p:sp>
          <p:nvSpPr>
            <p:cNvPr id="26" name="Line 325"/>
            <p:cNvSpPr>
              <a:spLocks noChangeShapeType="1"/>
            </p:cNvSpPr>
            <p:nvPr/>
          </p:nvSpPr>
          <p:spPr bwMode="auto">
            <a:xfrm flipH="1" flipV="1">
              <a:off x="3509963" y="2852738"/>
              <a:ext cx="503238" cy="504825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 sz="2000"/>
            </a:p>
          </p:txBody>
        </p:sp>
        <p:sp>
          <p:nvSpPr>
            <p:cNvPr id="27" name="Text Box 326"/>
            <p:cNvSpPr txBox="1">
              <a:spLocks noChangeArrowheads="1"/>
            </p:cNvSpPr>
            <p:nvPr/>
          </p:nvSpPr>
          <p:spPr bwMode="auto">
            <a:xfrm>
              <a:off x="1723603" y="5135563"/>
              <a:ext cx="1596238" cy="510861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dirty="0">
                  <a:latin typeface="宋体" charset="-122"/>
                </a:rPr>
                <a:t>用户类型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07904" y="2132856"/>
            <a:ext cx="2176959" cy="3888532"/>
            <a:chOff x="3707904" y="2132856"/>
            <a:chExt cx="2176959" cy="3888532"/>
          </a:xfrm>
        </p:grpSpPr>
        <p:sp>
          <p:nvSpPr>
            <p:cNvPr id="3" name="Oval 302"/>
            <p:cNvSpPr>
              <a:spLocks noChangeArrowheads="1"/>
            </p:cNvSpPr>
            <p:nvPr/>
          </p:nvSpPr>
          <p:spPr bwMode="auto">
            <a:xfrm>
              <a:off x="3868738" y="2420938"/>
              <a:ext cx="1855390" cy="2592387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square" lIns="79200" tIns="39600" rIns="79200" bIns="396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" name="Text Box 303"/>
            <p:cNvSpPr txBox="1">
              <a:spLocks noChangeArrowheads="1"/>
            </p:cNvSpPr>
            <p:nvPr/>
          </p:nvSpPr>
          <p:spPr bwMode="auto">
            <a:xfrm>
              <a:off x="4157663" y="2781300"/>
              <a:ext cx="1311275" cy="183832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75600" rIns="79200" bIns="75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sz="2000" dirty="0">
                  <a:latin typeface="宋体" charset="-122"/>
                </a:rPr>
                <a:t>用户名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sz="2000" dirty="0">
                  <a:latin typeface="宋体" charset="-122"/>
                </a:rPr>
                <a:t>口令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sz="2000" dirty="0">
                  <a:latin typeface="宋体" charset="-122"/>
                </a:rPr>
                <a:t>用户</a:t>
              </a:r>
              <a:r>
                <a:rPr lang="en-US" altLang="zh-CN" sz="2000" dirty="0">
                  <a:latin typeface="宋体" charset="-122"/>
                </a:rPr>
                <a:t>ID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sz="2000" dirty="0">
                  <a:latin typeface="宋体" charset="-122"/>
                </a:rPr>
                <a:t>属组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sz="2000" dirty="0">
                  <a:latin typeface="宋体" charset="-122"/>
                </a:rPr>
                <a:t>家目录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sz="2000" dirty="0">
                  <a:latin typeface="宋体" charset="-122"/>
                </a:rPr>
                <a:t>登陆</a:t>
              </a:r>
              <a:r>
                <a:rPr lang="en-US" altLang="zh-CN" sz="2000" dirty="0">
                  <a:latin typeface="宋体" charset="-122"/>
                </a:rPr>
                <a:t>shell</a:t>
              </a:r>
            </a:p>
          </p:txBody>
        </p:sp>
        <p:sp>
          <p:nvSpPr>
            <p:cNvPr id="5" name="Text Box 304"/>
            <p:cNvSpPr txBox="1">
              <a:spLocks noChangeArrowheads="1"/>
            </p:cNvSpPr>
            <p:nvPr/>
          </p:nvSpPr>
          <p:spPr bwMode="auto">
            <a:xfrm>
              <a:off x="3868738" y="5110163"/>
              <a:ext cx="1766887" cy="506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 dirty="0">
                  <a:latin typeface="宋体" charset="-122"/>
                </a:rPr>
                <a:t>用户</a:t>
              </a:r>
              <a:r>
                <a:rPr lang="en-US" altLang="zh-CN" sz="2800" dirty="0">
                  <a:latin typeface="宋体" charset="-122"/>
                </a:rPr>
                <a:t>/</a:t>
              </a:r>
              <a:r>
                <a:rPr lang="zh-CN" altLang="en-US" sz="2800" dirty="0">
                  <a:latin typeface="宋体" charset="-122"/>
                </a:rPr>
                <a:t>账号</a:t>
              </a:r>
            </a:p>
          </p:txBody>
        </p:sp>
        <p:sp>
          <p:nvSpPr>
            <p:cNvPr id="8" name="Line 318"/>
            <p:cNvSpPr>
              <a:spLocks noChangeShapeType="1"/>
            </p:cNvSpPr>
            <p:nvPr/>
          </p:nvSpPr>
          <p:spPr bwMode="auto">
            <a:xfrm>
              <a:off x="5876647" y="2132856"/>
              <a:ext cx="8216" cy="38885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8" name="Line 318"/>
            <p:cNvSpPr>
              <a:spLocks noChangeShapeType="1"/>
            </p:cNvSpPr>
            <p:nvPr/>
          </p:nvSpPr>
          <p:spPr bwMode="auto">
            <a:xfrm>
              <a:off x="3707904" y="2132856"/>
              <a:ext cx="8216" cy="38885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79200" tIns="39600" rIns="79200" bIns="39600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0" name="圆角矩形标注 29"/>
          <p:cNvSpPr/>
          <p:nvPr/>
        </p:nvSpPr>
        <p:spPr>
          <a:xfrm>
            <a:off x="3436938" y="5409320"/>
            <a:ext cx="4354080" cy="1224136"/>
          </a:xfrm>
          <a:prstGeom prst="wedgeRoundRectCallout">
            <a:avLst>
              <a:gd name="adj1" fmla="val 27965"/>
              <a:gd name="adj2" fmla="val -117592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格式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 algn="ctr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组名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密码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组号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该组的用户</a:t>
            </a:r>
          </a:p>
          <a:p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如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</a:p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admin:x:121:wochi,zsan,group11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2155652" y="764704"/>
            <a:ext cx="6160764" cy="1224136"/>
          </a:xfrm>
          <a:prstGeom prst="wedgeRoundRectCallout">
            <a:avLst>
              <a:gd name="adj1" fmla="val 34196"/>
              <a:gd name="adj2" fmla="val 119412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格式：</a:t>
            </a:r>
          </a:p>
          <a:p>
            <a:pPr algn="ctr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用户名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密码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:UID:GID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备注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家目录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登陆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SHELL</a:t>
            </a:r>
          </a:p>
          <a:p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如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：</a:t>
            </a:r>
          </a:p>
          <a:p>
            <a:pPr algn="ctr"/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wochi:x:1000:500:Zhang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San:/home/</a:t>
            </a:r>
            <a:r>
              <a:rPr lang="en-US" altLang="zh-CN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wochi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:/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bin/bash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圆角矩形标注 28"/>
          <p:cNvSpPr/>
          <p:nvPr/>
        </p:nvSpPr>
        <p:spPr>
          <a:xfrm>
            <a:off x="971600" y="1052736"/>
            <a:ext cx="7920880" cy="1224136"/>
          </a:xfrm>
          <a:prstGeom prst="wedgeRoundRectCallout">
            <a:avLst>
              <a:gd name="adj1" fmla="val 27433"/>
              <a:gd name="adj2" fmla="val 151688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格式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</a:p>
          <a:p>
            <a:pPr algn="ctr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账号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密码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上一次修改密码的时间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密码有效期最少天数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密码有效期最多天数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密码修改警告期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密码非活动期</a:t>
            </a: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账号失效</a:t>
            </a:r>
            <a:r>
              <a:rPr lang="zh-CN" alt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天数</a:t>
            </a:r>
            <a:r>
              <a:rPr lang="en-US" altLang="zh-CN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</a:t>
            </a:r>
          </a:p>
          <a:p>
            <a:pPr algn="ctr"/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如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：</a:t>
            </a:r>
          </a:p>
          <a:p>
            <a:pPr algn="ctr"/>
            <a:r>
              <a:rPr lang="en-US" alt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wochi</a:t>
            </a:r>
            <a:r>
              <a:rPr lang="en-US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:$6$87wjcyRC$J2rPOb.SQw:15142:10:20:3:5:16293: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24944"/>
            <a:ext cx="7014589" cy="265173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6880845" cy="205339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0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xit" presetSubtype="9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6827E-6 L 2.22222E-6 0.1845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8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xit" presetSubtype="9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7" grpId="0"/>
      <p:bldP spid="30" grpId="0" animBg="1"/>
      <p:bldP spid="30" grpId="1" animBg="1"/>
      <p:bldP spid="12" grpId="0" animBg="1"/>
      <p:bldP spid="12" grpId="1" animBg="1"/>
      <p:bldP spid="29" grpId="0" animBg="1"/>
      <p:bldP spid="2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3139" y="116632"/>
            <a:ext cx="5686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章：用户、组和身份认证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组</a:t>
            </a:r>
            <a:endParaRPr lang="zh-CN" altLang="en-US" sz="2800" dirty="0"/>
          </a:p>
        </p:txBody>
      </p:sp>
      <p:grpSp>
        <p:nvGrpSpPr>
          <p:cNvPr id="33" name="Group 328"/>
          <p:cNvGrpSpPr>
            <a:grpSpLocks/>
          </p:cNvGrpSpPr>
          <p:nvPr/>
        </p:nvGrpSpPr>
        <p:grpSpPr bwMode="auto">
          <a:xfrm>
            <a:off x="1757363" y="1484313"/>
            <a:ext cx="5859463" cy="4537075"/>
            <a:chOff x="1107" y="935"/>
            <a:chExt cx="3691" cy="2858"/>
          </a:xfrm>
        </p:grpSpPr>
        <p:sp>
          <p:nvSpPr>
            <p:cNvPr id="36" name="Text Box 331"/>
            <p:cNvSpPr txBox="1">
              <a:spLocks noChangeArrowheads="1"/>
            </p:cNvSpPr>
            <p:nvPr/>
          </p:nvSpPr>
          <p:spPr bwMode="auto">
            <a:xfrm>
              <a:off x="2721" y="3219"/>
              <a:ext cx="325" cy="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800">
                  <a:latin typeface="宋体" pitchFamily="2" charset="-122"/>
                </a:rPr>
                <a:t>组</a:t>
              </a:r>
            </a:p>
          </p:txBody>
        </p:sp>
        <p:grpSp>
          <p:nvGrpSpPr>
            <p:cNvPr id="37" name="Group 332"/>
            <p:cNvGrpSpPr>
              <a:grpSpLocks/>
            </p:cNvGrpSpPr>
            <p:nvPr/>
          </p:nvGrpSpPr>
          <p:grpSpPr bwMode="auto">
            <a:xfrm>
              <a:off x="3334" y="2478"/>
              <a:ext cx="1464" cy="436"/>
              <a:chOff x="3334" y="2478"/>
              <a:chExt cx="1464" cy="436"/>
            </a:xfrm>
          </p:grpSpPr>
          <p:sp>
            <p:nvSpPr>
              <p:cNvPr id="51" name="Text Box 333"/>
              <p:cNvSpPr txBox="1">
                <a:spLocks noChangeArrowheads="1"/>
              </p:cNvSpPr>
              <p:nvPr/>
            </p:nvSpPr>
            <p:spPr bwMode="auto">
              <a:xfrm>
                <a:off x="3728" y="2693"/>
                <a:ext cx="1070" cy="221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lIns="79200" tIns="3600" rIns="79200" bIns="396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000">
                    <a:latin typeface="宋体" pitchFamily="2" charset="-122"/>
                  </a:rPr>
                  <a:t>/etc/gshadow</a:t>
                </a:r>
              </a:p>
            </p:txBody>
          </p:sp>
          <p:sp>
            <p:nvSpPr>
              <p:cNvPr id="52" name="Line 334"/>
              <p:cNvSpPr>
                <a:spLocks noChangeShapeType="1"/>
              </p:cNvSpPr>
              <p:nvPr/>
            </p:nvSpPr>
            <p:spPr bwMode="auto">
              <a:xfrm>
                <a:off x="3334" y="2478"/>
                <a:ext cx="408" cy="362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9200" tIns="39600" rIns="79200" bIns="39600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8" name="Group 335"/>
            <p:cNvGrpSpPr>
              <a:grpSpLocks/>
            </p:cNvGrpSpPr>
            <p:nvPr/>
          </p:nvGrpSpPr>
          <p:grpSpPr bwMode="auto">
            <a:xfrm>
              <a:off x="1271" y="2478"/>
              <a:ext cx="1110" cy="453"/>
              <a:chOff x="1271" y="2478"/>
              <a:chExt cx="1110" cy="453"/>
            </a:xfrm>
          </p:grpSpPr>
          <p:sp>
            <p:nvSpPr>
              <p:cNvPr id="49" name="Text Box 336"/>
              <p:cNvSpPr txBox="1">
                <a:spLocks noChangeArrowheads="1"/>
              </p:cNvSpPr>
              <p:nvPr/>
            </p:nvSpPr>
            <p:spPr bwMode="auto">
              <a:xfrm>
                <a:off x="1271" y="2710"/>
                <a:ext cx="747" cy="221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79200" tIns="3600" rIns="79200" bIns="396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 dirty="0">
                    <a:latin typeface="宋体" pitchFamily="2" charset="-122"/>
                  </a:rPr>
                  <a:t>普通组群</a:t>
                </a:r>
              </a:p>
            </p:txBody>
          </p:sp>
          <p:sp>
            <p:nvSpPr>
              <p:cNvPr id="50" name="Line 337"/>
              <p:cNvSpPr>
                <a:spLocks noChangeShapeType="1"/>
              </p:cNvSpPr>
              <p:nvPr/>
            </p:nvSpPr>
            <p:spPr bwMode="auto">
              <a:xfrm flipH="1">
                <a:off x="2018" y="2478"/>
                <a:ext cx="363" cy="362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9200" tIns="39600" rIns="79200" bIns="39600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9" name="Line 338"/>
            <p:cNvSpPr>
              <a:spLocks noChangeShapeType="1"/>
            </p:cNvSpPr>
            <p:nvPr/>
          </p:nvSpPr>
          <p:spPr bwMode="auto">
            <a:xfrm>
              <a:off x="2245" y="935"/>
              <a:ext cx="0" cy="28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40" name="Line 339"/>
            <p:cNvSpPr>
              <a:spLocks noChangeShapeType="1"/>
            </p:cNvSpPr>
            <p:nvPr/>
          </p:nvSpPr>
          <p:spPr bwMode="auto">
            <a:xfrm>
              <a:off x="3560" y="935"/>
              <a:ext cx="0" cy="28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41" name="Group 340"/>
            <p:cNvGrpSpPr>
              <a:grpSpLocks/>
            </p:cNvGrpSpPr>
            <p:nvPr/>
          </p:nvGrpSpPr>
          <p:grpSpPr bwMode="auto">
            <a:xfrm>
              <a:off x="3334" y="1761"/>
              <a:ext cx="1463" cy="1791"/>
              <a:chOff x="3334" y="1761"/>
              <a:chExt cx="1463" cy="1791"/>
            </a:xfrm>
          </p:grpSpPr>
          <p:sp>
            <p:nvSpPr>
              <p:cNvPr id="46" name="Text Box 341"/>
              <p:cNvSpPr txBox="1">
                <a:spLocks noChangeArrowheads="1"/>
              </p:cNvSpPr>
              <p:nvPr/>
            </p:nvSpPr>
            <p:spPr bwMode="auto">
              <a:xfrm>
                <a:off x="3737" y="1761"/>
                <a:ext cx="909" cy="244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lIns="79200" tIns="39600" rIns="79200" bIns="396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000">
                    <a:latin typeface="宋体" pitchFamily="2" charset="-122"/>
                  </a:rPr>
                  <a:t>/etc/group</a:t>
                </a:r>
              </a:p>
            </p:txBody>
          </p:sp>
          <p:sp>
            <p:nvSpPr>
              <p:cNvPr id="47" name="Line 342"/>
              <p:cNvSpPr>
                <a:spLocks noChangeShapeType="1"/>
              </p:cNvSpPr>
              <p:nvPr/>
            </p:nvSpPr>
            <p:spPr bwMode="auto">
              <a:xfrm flipV="1">
                <a:off x="3334" y="1933"/>
                <a:ext cx="408" cy="272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9200" tIns="39600" rIns="79200" bIns="396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8" name="Text Box 343"/>
              <p:cNvSpPr txBox="1">
                <a:spLocks noChangeArrowheads="1"/>
              </p:cNvSpPr>
              <p:nvPr/>
            </p:nvSpPr>
            <p:spPr bwMode="auto">
              <a:xfrm>
                <a:off x="3787" y="3230"/>
                <a:ext cx="1010" cy="3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>
                        <a:alpha val="14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9200" tIns="39600" rIns="79200" bIns="396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800">
                    <a:latin typeface="宋体" pitchFamily="2" charset="-122"/>
                  </a:rPr>
                  <a:t>保存文件</a:t>
                </a:r>
              </a:p>
            </p:txBody>
          </p:sp>
        </p:grpSp>
        <p:grpSp>
          <p:nvGrpSpPr>
            <p:cNvPr id="42" name="Group 344"/>
            <p:cNvGrpSpPr>
              <a:grpSpLocks/>
            </p:cNvGrpSpPr>
            <p:nvPr/>
          </p:nvGrpSpPr>
          <p:grpSpPr bwMode="auto">
            <a:xfrm>
              <a:off x="1107" y="1712"/>
              <a:ext cx="1274" cy="1826"/>
              <a:chOff x="1107" y="1712"/>
              <a:chExt cx="1274" cy="1826"/>
            </a:xfrm>
          </p:grpSpPr>
          <p:sp>
            <p:nvSpPr>
              <p:cNvPr id="43" name="Text Box 345"/>
              <p:cNvSpPr txBox="1">
                <a:spLocks noChangeArrowheads="1"/>
              </p:cNvSpPr>
              <p:nvPr/>
            </p:nvSpPr>
            <p:spPr bwMode="auto">
              <a:xfrm>
                <a:off x="1317" y="1712"/>
                <a:ext cx="747" cy="221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>
                    <a:lumMod val="75000"/>
                    <a:lumOff val="2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lIns="79200" tIns="3600" rIns="79200" bIns="396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latin typeface="宋体" pitchFamily="2" charset="-122"/>
                  </a:rPr>
                  <a:t>系统组群</a:t>
                </a:r>
              </a:p>
            </p:txBody>
          </p:sp>
          <p:sp>
            <p:nvSpPr>
              <p:cNvPr id="44" name="Line 346"/>
              <p:cNvSpPr>
                <a:spLocks noChangeShapeType="1"/>
              </p:cNvSpPr>
              <p:nvPr/>
            </p:nvSpPr>
            <p:spPr bwMode="auto">
              <a:xfrm flipH="1" flipV="1">
                <a:off x="2064" y="1797"/>
                <a:ext cx="317" cy="318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9200" tIns="39600" rIns="79200" bIns="396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5" name="Text Box 347"/>
              <p:cNvSpPr txBox="1">
                <a:spLocks noChangeArrowheads="1"/>
              </p:cNvSpPr>
              <p:nvPr/>
            </p:nvSpPr>
            <p:spPr bwMode="auto">
              <a:xfrm>
                <a:off x="1107" y="3219"/>
                <a:ext cx="775" cy="3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>
                        <a:alpha val="14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9200" tIns="39600" rIns="79200" bIns="396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800">
                    <a:latin typeface="宋体" pitchFamily="2" charset="-122"/>
                  </a:rPr>
                  <a:t>组类型</a:t>
                </a:r>
              </a:p>
            </p:txBody>
          </p:sp>
        </p:grpSp>
        <p:sp>
          <p:nvSpPr>
            <p:cNvPr id="34" name="Oval 329"/>
            <p:cNvSpPr>
              <a:spLocks noChangeArrowheads="1"/>
            </p:cNvSpPr>
            <p:nvPr/>
          </p:nvSpPr>
          <p:spPr bwMode="auto">
            <a:xfrm>
              <a:off x="2336" y="1525"/>
              <a:ext cx="1040" cy="1633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5" name="Text Box 330"/>
            <p:cNvSpPr txBox="1">
              <a:spLocks noChangeArrowheads="1"/>
            </p:cNvSpPr>
            <p:nvPr/>
          </p:nvSpPr>
          <p:spPr bwMode="auto">
            <a:xfrm>
              <a:off x="2497" y="2077"/>
              <a:ext cx="746" cy="58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75600" rIns="79200" bIns="75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itchFamily="2" charset="-122"/>
                </a:rPr>
                <a:t>组群名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itchFamily="2" charset="-122"/>
                </a:rPr>
                <a:t>组群</a:t>
              </a:r>
              <a:r>
                <a:rPr lang="en-US" altLang="zh-CN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itchFamily="2" charset="-122"/>
                </a:rPr>
                <a:t>ID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itchFamily="2" charset="-122"/>
                </a:rPr>
                <a:t>用户列表</a:t>
              </a:r>
            </a:p>
          </p:txBody>
        </p:sp>
      </p:grpSp>
      <p:sp>
        <p:nvSpPr>
          <p:cNvPr id="53" name="圆角矩形标注 52"/>
          <p:cNvSpPr/>
          <p:nvPr/>
        </p:nvSpPr>
        <p:spPr>
          <a:xfrm>
            <a:off x="2610644" y="836712"/>
            <a:ext cx="4481636" cy="1224136"/>
          </a:xfrm>
          <a:prstGeom prst="wedgeRoundRectCallout">
            <a:avLst>
              <a:gd name="adj1" fmla="val 34196"/>
              <a:gd name="adj2" fmla="val 119412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格式：</a:t>
            </a:r>
          </a:p>
          <a:p>
            <a:pPr algn="ctr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组群名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密码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组号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该组的用户成员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如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：</a:t>
            </a:r>
          </a:p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admin:x:121:wochi,zsan,alice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26" y="1772816"/>
            <a:ext cx="5919041" cy="395076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5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xit" presetSubtype="9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3" grpId="0" animBg="1"/>
      <p:bldP spid="5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16632"/>
            <a:ext cx="7481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章：用户、组和身份认证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用户和组管理</a:t>
            </a:r>
            <a:endParaRPr lang="zh-CN" altLang="en-US" sz="2800" dirty="0"/>
          </a:p>
        </p:txBody>
      </p:sp>
      <p:grpSp>
        <p:nvGrpSpPr>
          <p:cNvPr id="12" name="组合 11"/>
          <p:cNvGrpSpPr/>
          <p:nvPr/>
        </p:nvGrpSpPr>
        <p:grpSpPr>
          <a:xfrm>
            <a:off x="2000900" y="2564904"/>
            <a:ext cx="5955476" cy="1477328"/>
            <a:chOff x="1763688" y="1340768"/>
            <a:chExt cx="5955476" cy="1477328"/>
          </a:xfrm>
        </p:grpSpPr>
        <p:sp>
          <p:nvSpPr>
            <p:cNvPr id="3" name="TextBox 2"/>
            <p:cNvSpPr txBox="1"/>
            <p:nvPr/>
          </p:nvSpPr>
          <p:spPr>
            <a:xfrm>
              <a:off x="1763688" y="1340768"/>
              <a:ext cx="5955476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+mj-ea"/>
                  <a:ea typeface="+mj-ea"/>
                </a:rPr>
                <a:t>Linux</a:t>
              </a:r>
              <a:r>
                <a:rPr lang="zh-CN" altLang="en-US" dirty="0" smtClean="0">
                  <a:latin typeface="+mj-ea"/>
                  <a:ea typeface="+mj-ea"/>
                </a:rPr>
                <a:t>下的命令格式：</a:t>
              </a:r>
              <a:endParaRPr lang="en-US" altLang="zh-CN" dirty="0" smtClean="0">
                <a:latin typeface="+mj-ea"/>
                <a:ea typeface="+mj-ea"/>
              </a:endParaRPr>
            </a:p>
            <a:p>
              <a:r>
                <a:rPr lang="en-US" altLang="zh-CN" dirty="0" smtClean="0">
                  <a:latin typeface="+mj-ea"/>
                  <a:ea typeface="+mj-ea"/>
                </a:rPr>
                <a:t>                &lt;</a:t>
              </a:r>
              <a:r>
                <a:rPr lang="zh-CN" altLang="en-US" dirty="0">
                  <a:latin typeface="+mj-ea"/>
                  <a:ea typeface="+mj-ea"/>
                </a:rPr>
                <a:t>命令</a:t>
              </a:r>
              <a:r>
                <a:rPr lang="en-US" altLang="zh-CN" dirty="0">
                  <a:latin typeface="+mj-ea"/>
                  <a:ea typeface="+mj-ea"/>
                </a:rPr>
                <a:t>&gt;  </a:t>
              </a:r>
              <a:r>
                <a:rPr lang="en-US" altLang="zh-CN" dirty="0" smtClean="0">
                  <a:latin typeface="+mj-ea"/>
                  <a:ea typeface="+mj-ea"/>
                </a:rPr>
                <a:t>&lt;</a:t>
              </a:r>
              <a:r>
                <a:rPr lang="zh-CN" altLang="en-US" dirty="0">
                  <a:latin typeface="+mj-ea"/>
                  <a:ea typeface="+mj-ea"/>
                </a:rPr>
                <a:t>选项</a:t>
              </a:r>
              <a:r>
                <a:rPr lang="en-US" altLang="zh-CN" dirty="0">
                  <a:latin typeface="+mj-ea"/>
                  <a:ea typeface="+mj-ea"/>
                </a:rPr>
                <a:t>&gt; </a:t>
              </a:r>
              <a:r>
                <a:rPr lang="en-US" altLang="zh-CN" dirty="0" smtClean="0">
                  <a:latin typeface="+mj-ea"/>
                  <a:ea typeface="+mj-ea"/>
                </a:rPr>
                <a:t> &lt;</a:t>
              </a:r>
              <a:r>
                <a:rPr lang="zh-CN" altLang="en-US" dirty="0">
                  <a:latin typeface="+mj-ea"/>
                  <a:ea typeface="+mj-ea"/>
                </a:rPr>
                <a:t>目标</a:t>
              </a:r>
              <a:r>
                <a:rPr lang="en-US" altLang="zh-CN" dirty="0" smtClean="0">
                  <a:latin typeface="+mj-ea"/>
                  <a:ea typeface="+mj-ea"/>
                </a:rPr>
                <a:t>&gt;</a:t>
              </a:r>
            </a:p>
            <a:p>
              <a:endParaRPr lang="en-US" altLang="zh-CN" dirty="0" smtClean="0">
                <a:latin typeface="+mj-ea"/>
                <a:ea typeface="+mj-ea"/>
              </a:endParaRPr>
            </a:p>
            <a:p>
              <a:r>
                <a:rPr lang="zh-CN" altLang="en-US" dirty="0" smtClean="0">
                  <a:latin typeface="+mj-ea"/>
                  <a:ea typeface="+mj-ea"/>
                </a:rPr>
                <a:t>如：</a:t>
              </a:r>
              <a:endParaRPr lang="en-US" altLang="zh-CN" dirty="0" smtClean="0">
                <a:latin typeface="+mj-ea"/>
                <a:ea typeface="+mj-ea"/>
              </a:endParaRPr>
            </a:p>
            <a:p>
              <a:r>
                <a:rPr lang="en-US" altLang="zh-CN" dirty="0" err="1" smtClean="0">
                  <a:latin typeface="+mj-ea"/>
                  <a:ea typeface="+mj-ea"/>
                </a:rPr>
                <a:t>useradd</a:t>
              </a:r>
              <a:r>
                <a:rPr lang="en-US" altLang="zh-CN" dirty="0" smtClean="0">
                  <a:latin typeface="+mj-ea"/>
                  <a:ea typeface="+mj-ea"/>
                </a:rPr>
                <a:t> </a:t>
              </a:r>
              <a:r>
                <a:rPr lang="en-US" altLang="zh-CN" dirty="0" smtClean="0">
                  <a:solidFill>
                    <a:srgbClr val="FF0000"/>
                  </a:solidFill>
                  <a:latin typeface="+mj-ea"/>
                  <a:ea typeface="+mj-ea"/>
                </a:rPr>
                <a:t>-d /home/</a:t>
              </a:r>
              <a:r>
                <a:rPr lang="en-US" altLang="zh-CN" dirty="0" err="1" smtClean="0">
                  <a:solidFill>
                    <a:srgbClr val="FF0000"/>
                  </a:solidFill>
                  <a:latin typeface="+mj-ea"/>
                  <a:ea typeface="+mj-ea"/>
                </a:rPr>
                <a:t>zsan</a:t>
              </a:r>
              <a:r>
                <a:rPr lang="en-US" altLang="zh-CN" dirty="0" smtClean="0">
                  <a:solidFill>
                    <a:srgbClr val="FF0000"/>
                  </a:solidFill>
                  <a:latin typeface="+mj-ea"/>
                  <a:ea typeface="+mj-ea"/>
                </a:rPr>
                <a:t>  -u 1208 --</a:t>
              </a:r>
              <a:r>
                <a:rPr lang="en-US" altLang="zh-CN" dirty="0" err="1" smtClean="0">
                  <a:solidFill>
                    <a:srgbClr val="FF0000"/>
                  </a:solidFill>
                  <a:latin typeface="+mj-ea"/>
                  <a:ea typeface="+mj-ea"/>
                </a:rPr>
                <a:t>gid</a:t>
              </a:r>
              <a:r>
                <a:rPr lang="en-US" altLang="zh-CN" dirty="0" smtClean="0">
                  <a:solidFill>
                    <a:srgbClr val="FF0000"/>
                  </a:solidFill>
                  <a:latin typeface="+mj-ea"/>
                  <a:ea typeface="+mj-ea"/>
                </a:rPr>
                <a:t> 500</a:t>
              </a:r>
              <a:r>
                <a:rPr lang="en-US" altLang="zh-CN" dirty="0" smtClean="0">
                  <a:latin typeface="+mj-ea"/>
                  <a:ea typeface="+mj-ea"/>
                </a:rPr>
                <a:t>  </a:t>
              </a:r>
              <a:r>
                <a:rPr lang="en-US" altLang="zh-CN" dirty="0" err="1" smtClean="0">
                  <a:latin typeface="+mj-ea"/>
                  <a:ea typeface="+mj-ea"/>
                </a:rPr>
                <a:t>zhangsan</a:t>
              </a:r>
              <a:endParaRPr lang="zh-CN" altLang="en-US" dirty="0">
                <a:latin typeface="+mj-ea"/>
                <a:ea typeface="+mj-ea"/>
              </a:endParaRPr>
            </a:p>
          </p:txBody>
        </p:sp>
        <p:cxnSp>
          <p:nvCxnSpPr>
            <p:cNvPr id="5" name="直接箭头连接符 4"/>
            <p:cNvCxnSpPr/>
            <p:nvPr/>
          </p:nvCxnSpPr>
          <p:spPr>
            <a:xfrm flipH="1">
              <a:off x="2411760" y="1988840"/>
              <a:ext cx="1440160" cy="50405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2771800" y="2492896"/>
              <a:ext cx="3600400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 flipH="1">
              <a:off x="4572000" y="1988840"/>
              <a:ext cx="356391" cy="50405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>
              <a:off x="5940152" y="1988840"/>
              <a:ext cx="1080120" cy="50405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>
            <a:off x="2000900" y="3212976"/>
            <a:ext cx="58834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718483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5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6075" y="116632"/>
            <a:ext cx="6404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章：用户、组和身份认证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组管理</a:t>
            </a:r>
            <a:endParaRPr lang="zh-CN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475656" y="980728"/>
            <a:ext cx="7056784" cy="132343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+mj-ea"/>
                <a:ea typeface="+mj-ea"/>
              </a:rPr>
              <a:t>创建组：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 smtClean="0">
                <a:latin typeface="+mj-ea"/>
                <a:ea typeface="+mj-ea"/>
              </a:rPr>
              <a:t>	</a:t>
            </a:r>
            <a:r>
              <a:rPr lang="en-US" altLang="zh-CN" sz="2000" dirty="0" err="1" smtClean="0">
                <a:latin typeface="+mj-ea"/>
                <a:ea typeface="+mj-ea"/>
              </a:rPr>
              <a:t>groupadd</a:t>
            </a:r>
            <a:r>
              <a:rPr lang="en-US" altLang="zh-CN" sz="2000" dirty="0" smtClean="0">
                <a:latin typeface="+mj-ea"/>
                <a:ea typeface="+mj-ea"/>
              </a:rPr>
              <a:t> class1</a:t>
            </a:r>
          </a:p>
          <a:p>
            <a:r>
              <a:rPr lang="en-US" altLang="zh-CN" sz="2000" dirty="0">
                <a:latin typeface="+mj-ea"/>
                <a:ea typeface="+mj-ea"/>
              </a:rPr>
              <a:t>	</a:t>
            </a:r>
            <a:r>
              <a:rPr lang="en-US" altLang="zh-CN" sz="2000" dirty="0" err="1" smtClean="0">
                <a:latin typeface="+mj-ea"/>
                <a:ea typeface="+mj-ea"/>
              </a:rPr>
              <a:t>groupadd</a:t>
            </a:r>
            <a:r>
              <a:rPr lang="en-US" altLang="zh-CN" sz="2000" dirty="0" smtClean="0">
                <a:latin typeface="+mj-ea"/>
                <a:ea typeface="+mj-ea"/>
              </a:rPr>
              <a:t> -g 555 grade2</a:t>
            </a:r>
          </a:p>
          <a:p>
            <a:r>
              <a:rPr lang="en-US" altLang="zh-CN" sz="2000" dirty="0">
                <a:latin typeface="+mj-ea"/>
                <a:ea typeface="+mj-ea"/>
              </a:rPr>
              <a:t>	</a:t>
            </a:r>
            <a:r>
              <a:rPr lang="en-US" altLang="zh-CN" sz="2000" dirty="0" err="1" smtClean="0">
                <a:latin typeface="+mj-ea"/>
                <a:ea typeface="+mj-ea"/>
              </a:rPr>
              <a:t>groupadd</a:t>
            </a:r>
            <a:r>
              <a:rPr lang="en-US" altLang="zh-CN" sz="2000" dirty="0" smtClean="0">
                <a:latin typeface="+mj-ea"/>
                <a:ea typeface="+mj-ea"/>
              </a:rPr>
              <a:t> -g 0 -o administrators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5656" y="2636912"/>
            <a:ext cx="7056784" cy="70788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删除</a:t>
            </a:r>
            <a:r>
              <a:rPr lang="zh-CN" altLang="en-US" sz="2000" dirty="0" smtClean="0">
                <a:latin typeface="+mj-ea"/>
                <a:ea typeface="+mj-ea"/>
              </a:rPr>
              <a:t>组：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 smtClean="0">
                <a:latin typeface="+mj-ea"/>
                <a:ea typeface="+mj-ea"/>
              </a:rPr>
              <a:t>	</a:t>
            </a:r>
            <a:r>
              <a:rPr lang="en-US" altLang="zh-CN" sz="2000" dirty="0" err="1" smtClean="0">
                <a:latin typeface="+mj-ea"/>
                <a:ea typeface="+mj-ea"/>
              </a:rPr>
              <a:t>groupdel</a:t>
            </a:r>
            <a:r>
              <a:rPr lang="en-US" altLang="zh-CN" sz="2000" dirty="0" smtClean="0">
                <a:latin typeface="+mj-ea"/>
                <a:ea typeface="+mj-ea"/>
              </a:rPr>
              <a:t> class1</a:t>
            </a:r>
          </a:p>
        </p:txBody>
      </p:sp>
      <p:sp>
        <p:nvSpPr>
          <p:cNvPr id="6" name="椭圆形标注 5"/>
          <p:cNvSpPr/>
          <p:nvPr/>
        </p:nvSpPr>
        <p:spPr>
          <a:xfrm>
            <a:off x="4572000" y="908720"/>
            <a:ext cx="2016224" cy="504056"/>
          </a:xfrm>
          <a:prstGeom prst="wedgeEllipseCallout">
            <a:avLst>
              <a:gd name="adj1" fmla="val -58906"/>
              <a:gd name="adj2" fmla="val 55781"/>
            </a:avLst>
          </a:prstGeom>
          <a:solidFill>
            <a:srgbClr val="00B050"/>
          </a:solid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事先不存在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椭圆形标注 14"/>
          <p:cNvSpPr/>
          <p:nvPr/>
        </p:nvSpPr>
        <p:spPr>
          <a:xfrm>
            <a:off x="5508104" y="980728"/>
            <a:ext cx="2376264" cy="792088"/>
          </a:xfrm>
          <a:prstGeom prst="wedgeEllipseCallout">
            <a:avLst>
              <a:gd name="adj1" fmla="val -58906"/>
              <a:gd name="adj2" fmla="val 55781"/>
            </a:avLst>
          </a:prstGeom>
          <a:solidFill>
            <a:srgbClr val="00B050"/>
          </a:solid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事先不存在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555</a:t>
            </a:r>
            <a:r>
              <a:rPr lang="zh-CN" altLang="en-US" dirty="0" smtClean="0">
                <a:solidFill>
                  <a:schemeClr val="bg1"/>
                </a:solidFill>
              </a:rPr>
              <a:t>没被占用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椭圆形标注 15"/>
          <p:cNvSpPr/>
          <p:nvPr/>
        </p:nvSpPr>
        <p:spPr>
          <a:xfrm>
            <a:off x="4499992" y="2564904"/>
            <a:ext cx="1080120" cy="504056"/>
          </a:xfrm>
          <a:prstGeom prst="wedgeEllipseCallout">
            <a:avLst>
              <a:gd name="adj1" fmla="val -58906"/>
              <a:gd name="adj2" fmla="val 55781"/>
            </a:avLst>
          </a:prstGeom>
          <a:solidFill>
            <a:srgbClr val="00B050"/>
          </a:solid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空组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75656" y="3717032"/>
            <a:ext cx="7056784" cy="132343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修改</a:t>
            </a:r>
            <a:r>
              <a:rPr lang="zh-CN" altLang="en-US" sz="2000" dirty="0" smtClean="0">
                <a:latin typeface="+mj-ea"/>
                <a:ea typeface="+mj-ea"/>
              </a:rPr>
              <a:t>组属性：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 smtClean="0">
                <a:latin typeface="+mj-ea"/>
                <a:ea typeface="+mj-ea"/>
              </a:rPr>
              <a:t>	</a:t>
            </a:r>
            <a:r>
              <a:rPr lang="en-US" altLang="zh-CN" sz="2000" dirty="0" err="1" smtClean="0">
                <a:latin typeface="+mj-ea"/>
                <a:ea typeface="+mj-ea"/>
              </a:rPr>
              <a:t>groupmod</a:t>
            </a:r>
            <a:r>
              <a:rPr lang="en-US" altLang="zh-CN" sz="2000" dirty="0" smtClean="0">
                <a:latin typeface="+mj-ea"/>
                <a:ea typeface="+mj-ea"/>
              </a:rPr>
              <a:t> -g 1650 sales</a:t>
            </a:r>
          </a:p>
          <a:p>
            <a:r>
              <a:rPr lang="en-US" altLang="zh-CN" sz="2000" dirty="0">
                <a:latin typeface="+mj-ea"/>
                <a:ea typeface="+mj-ea"/>
              </a:rPr>
              <a:t>	</a:t>
            </a:r>
            <a:r>
              <a:rPr lang="en-US" altLang="zh-CN" sz="2000" dirty="0" err="1" smtClean="0">
                <a:latin typeface="+mj-ea"/>
                <a:ea typeface="+mj-ea"/>
              </a:rPr>
              <a:t>groupmod</a:t>
            </a:r>
            <a:r>
              <a:rPr lang="en-US" altLang="zh-CN" sz="2000" dirty="0" smtClean="0">
                <a:latin typeface="+mj-ea"/>
                <a:ea typeface="+mj-ea"/>
              </a:rPr>
              <a:t> -n sales1 sales</a:t>
            </a:r>
          </a:p>
          <a:p>
            <a:r>
              <a:rPr lang="en-US" altLang="zh-CN" sz="2000" dirty="0">
                <a:latin typeface="+mj-ea"/>
                <a:ea typeface="+mj-ea"/>
              </a:rPr>
              <a:t>	</a:t>
            </a:r>
            <a:r>
              <a:rPr lang="en-US" altLang="zh-CN" sz="2000" dirty="0" err="1" smtClean="0">
                <a:latin typeface="+mj-ea"/>
                <a:ea typeface="+mj-ea"/>
              </a:rPr>
              <a:t>groupmod</a:t>
            </a:r>
            <a:r>
              <a:rPr lang="en-US" altLang="zh-CN" sz="2000" dirty="0" smtClean="0">
                <a:latin typeface="+mj-ea"/>
                <a:ea typeface="+mj-ea"/>
              </a:rPr>
              <a:t> -n sales1 -g 1650 sales</a:t>
            </a:r>
          </a:p>
        </p:txBody>
      </p:sp>
      <p:sp>
        <p:nvSpPr>
          <p:cNvPr id="18" name="椭圆形标注 17"/>
          <p:cNvSpPr/>
          <p:nvPr/>
        </p:nvSpPr>
        <p:spPr>
          <a:xfrm>
            <a:off x="4499992" y="3356992"/>
            <a:ext cx="2376264" cy="504056"/>
          </a:xfrm>
          <a:prstGeom prst="wedgeEllipseCallout">
            <a:avLst>
              <a:gd name="adj1" fmla="val -57006"/>
              <a:gd name="adj2" fmla="val 105052"/>
            </a:avLst>
          </a:prstGeom>
          <a:solidFill>
            <a:srgbClr val="00B050"/>
          </a:solid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1650</a:t>
            </a:r>
            <a:r>
              <a:rPr lang="zh-CN" altLang="en-US" dirty="0" smtClean="0">
                <a:solidFill>
                  <a:schemeClr val="bg1"/>
                </a:solidFill>
              </a:rPr>
              <a:t>没被占用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5656" y="5365665"/>
            <a:ext cx="7056784" cy="1015663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+mj-ea"/>
                <a:ea typeface="+mj-ea"/>
              </a:rPr>
              <a:t>查看组信息：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 smtClean="0">
                <a:latin typeface="+mj-ea"/>
                <a:ea typeface="+mj-ea"/>
              </a:rPr>
              <a:t>	more /</a:t>
            </a:r>
            <a:r>
              <a:rPr lang="en-US" altLang="zh-CN" sz="2000" dirty="0" err="1" smtClean="0">
                <a:latin typeface="+mj-ea"/>
                <a:ea typeface="+mj-ea"/>
              </a:rPr>
              <a:t>etc</a:t>
            </a:r>
            <a:r>
              <a:rPr lang="en-US" altLang="zh-CN" sz="2000" dirty="0" smtClean="0">
                <a:latin typeface="+mj-ea"/>
                <a:ea typeface="+mj-ea"/>
              </a:rPr>
              <a:t>/group</a:t>
            </a:r>
          </a:p>
          <a:p>
            <a:r>
              <a:rPr lang="en-US" altLang="zh-CN" sz="2000" dirty="0">
                <a:latin typeface="+mj-ea"/>
                <a:ea typeface="+mj-ea"/>
              </a:rPr>
              <a:t>	</a:t>
            </a:r>
            <a:r>
              <a:rPr lang="en-US" altLang="zh-CN" sz="2000" dirty="0" smtClean="0">
                <a:latin typeface="+mj-ea"/>
                <a:ea typeface="+mj-ea"/>
              </a:rPr>
              <a:t>cat /</a:t>
            </a:r>
            <a:r>
              <a:rPr lang="en-US" altLang="zh-CN" sz="2000" dirty="0" err="1" smtClean="0">
                <a:latin typeface="+mj-ea"/>
                <a:ea typeface="+mj-ea"/>
              </a:rPr>
              <a:t>etc</a:t>
            </a:r>
            <a:r>
              <a:rPr lang="en-US" altLang="zh-CN" sz="2000" dirty="0" smtClean="0">
                <a:latin typeface="+mj-ea"/>
                <a:ea typeface="+mj-ea"/>
              </a:rPr>
              <a:t>/group</a:t>
            </a:r>
          </a:p>
        </p:txBody>
      </p:sp>
    </p:spTree>
    <p:extLst>
      <p:ext uri="{BB962C8B-B14F-4D97-AF65-F5344CB8AC3E}">
        <p14:creationId xmlns:p14="http://schemas.microsoft.com/office/powerpoint/2010/main" val="476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4" grpId="0" animBg="1"/>
      <p:bldP spid="6" grpId="0" animBg="1"/>
      <p:bldP spid="6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8" grpId="1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16632"/>
            <a:ext cx="6763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章：用户、组和身份认证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用户管理</a:t>
            </a:r>
            <a:endParaRPr lang="zh-CN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55776" y="980728"/>
            <a:ext cx="4608512" cy="286232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j-ea"/>
                <a:ea typeface="+mj-ea"/>
              </a:rPr>
              <a:t>1</a:t>
            </a:r>
            <a:r>
              <a:rPr lang="zh-CN" altLang="en-US" sz="2000" dirty="0" smtClean="0">
                <a:latin typeface="+mj-ea"/>
                <a:ea typeface="+mj-ea"/>
              </a:rPr>
              <a:t>、创建用户命令：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 smtClean="0">
                <a:latin typeface="+mj-ea"/>
                <a:ea typeface="+mj-ea"/>
              </a:rPr>
              <a:t>    </a:t>
            </a:r>
            <a:r>
              <a:rPr lang="en-US" altLang="zh-CN" sz="2000" dirty="0" err="1" smtClean="0">
                <a:latin typeface="+mj-ea"/>
                <a:ea typeface="+mj-ea"/>
              </a:rPr>
              <a:t>useradd</a:t>
            </a:r>
            <a:r>
              <a:rPr lang="en-US" altLang="zh-CN" sz="2000" dirty="0" smtClean="0">
                <a:latin typeface="+mj-ea"/>
                <a:ea typeface="+mj-ea"/>
              </a:rPr>
              <a:t>  [&lt;</a:t>
            </a:r>
            <a:r>
              <a:rPr lang="zh-CN" altLang="en-US" sz="2000" dirty="0" smtClean="0">
                <a:latin typeface="+mj-ea"/>
                <a:ea typeface="+mj-ea"/>
              </a:rPr>
              <a:t>选项</a:t>
            </a:r>
            <a:r>
              <a:rPr lang="en-US" altLang="zh-CN" sz="2000" dirty="0" smtClean="0">
                <a:latin typeface="+mj-ea"/>
                <a:ea typeface="+mj-ea"/>
              </a:rPr>
              <a:t>&gt;]  &lt;</a:t>
            </a:r>
            <a:r>
              <a:rPr lang="zh-CN" altLang="en-US" sz="2000" dirty="0" smtClean="0">
                <a:latin typeface="+mj-ea"/>
                <a:ea typeface="+mj-ea"/>
              </a:rPr>
              <a:t>用户名</a:t>
            </a:r>
            <a:r>
              <a:rPr lang="en-US" altLang="zh-CN" sz="2000" dirty="0" smtClean="0">
                <a:latin typeface="+mj-ea"/>
                <a:ea typeface="+mj-ea"/>
              </a:rPr>
              <a:t>&gt;</a:t>
            </a:r>
          </a:p>
          <a:p>
            <a:r>
              <a:rPr lang="zh-CN" altLang="en-US" sz="2000" dirty="0" smtClean="0">
                <a:latin typeface="+mj-ea"/>
                <a:ea typeface="+mj-ea"/>
              </a:rPr>
              <a:t>选项：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-u &lt;</a:t>
            </a:r>
            <a:r>
              <a:rPr lang="zh-CN" altLang="en-US" sz="2000" dirty="0" smtClean="0">
                <a:latin typeface="+mj-ea"/>
                <a:ea typeface="+mj-ea"/>
              </a:rPr>
              <a:t>用户</a:t>
            </a:r>
            <a:r>
              <a:rPr lang="en-US" altLang="zh-CN" sz="2000" dirty="0" smtClean="0">
                <a:latin typeface="+mj-ea"/>
                <a:ea typeface="+mj-ea"/>
              </a:rPr>
              <a:t>ID&gt;</a:t>
            </a: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-d &lt;</a:t>
            </a:r>
            <a:r>
              <a:rPr lang="zh-CN" altLang="en-US" sz="2000" dirty="0" smtClean="0">
                <a:latin typeface="+mj-ea"/>
                <a:ea typeface="+mj-ea"/>
              </a:rPr>
              <a:t>家目录</a:t>
            </a:r>
            <a:r>
              <a:rPr lang="en-US" altLang="zh-CN" sz="2000" dirty="0" smtClean="0">
                <a:latin typeface="+mj-ea"/>
                <a:ea typeface="+mj-ea"/>
              </a:rPr>
              <a:t>&gt;</a:t>
            </a: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-g &lt;</a:t>
            </a:r>
            <a:r>
              <a:rPr lang="zh-CN" altLang="en-US" sz="2000" dirty="0" smtClean="0">
                <a:latin typeface="+mj-ea"/>
                <a:ea typeface="+mj-ea"/>
              </a:rPr>
              <a:t>主要组群</a:t>
            </a:r>
            <a:r>
              <a:rPr lang="en-US" altLang="zh-CN" sz="2000" dirty="0" smtClean="0">
                <a:latin typeface="+mj-ea"/>
                <a:ea typeface="+mj-ea"/>
              </a:rPr>
              <a:t>ID&gt;</a:t>
            </a: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-G &lt;</a:t>
            </a:r>
            <a:r>
              <a:rPr lang="zh-CN" altLang="en-US" sz="2000" dirty="0" smtClean="0">
                <a:latin typeface="+mj-ea"/>
                <a:ea typeface="+mj-ea"/>
              </a:rPr>
              <a:t>附加组群</a:t>
            </a:r>
            <a:r>
              <a:rPr lang="en-US" altLang="zh-CN" sz="2000" dirty="0" smtClean="0">
                <a:latin typeface="+mj-ea"/>
                <a:ea typeface="+mj-ea"/>
              </a:rPr>
              <a:t>ID,</a:t>
            </a:r>
            <a:r>
              <a:rPr lang="zh-CN" altLang="en-US" sz="2000" dirty="0" smtClean="0">
                <a:latin typeface="+mj-ea"/>
              </a:rPr>
              <a:t>附加组群</a:t>
            </a:r>
            <a:r>
              <a:rPr lang="en-US" altLang="zh-CN" sz="2000" dirty="0" smtClean="0">
                <a:latin typeface="+mj-ea"/>
              </a:rPr>
              <a:t>ID,…&gt;</a:t>
            </a: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-s &lt;</a:t>
            </a:r>
            <a:r>
              <a:rPr lang="zh-CN" altLang="en-US" sz="2000" dirty="0" smtClean="0">
                <a:latin typeface="+mj-ea"/>
                <a:ea typeface="+mj-ea"/>
              </a:rPr>
              <a:t>登录</a:t>
            </a:r>
            <a:r>
              <a:rPr lang="en-US" altLang="zh-CN" sz="2000" dirty="0" smtClean="0">
                <a:latin typeface="+mj-ea"/>
                <a:ea typeface="+mj-ea"/>
              </a:rPr>
              <a:t>SHELL&gt;</a:t>
            </a: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-c &lt;</a:t>
            </a:r>
            <a:r>
              <a:rPr lang="zh-CN" altLang="en-US" sz="2000" dirty="0" smtClean="0">
                <a:latin typeface="+mj-ea"/>
                <a:ea typeface="+mj-ea"/>
              </a:rPr>
              <a:t>备注</a:t>
            </a:r>
            <a:r>
              <a:rPr lang="en-US" altLang="zh-CN" sz="2000" dirty="0" smtClean="0">
                <a:latin typeface="+mj-ea"/>
                <a:ea typeface="+mj-ea"/>
              </a:rPr>
              <a:t>&gt;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5776" y="4390072"/>
            <a:ext cx="4608512" cy="16312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+mj-ea"/>
                <a:ea typeface="+mj-ea"/>
              </a:rPr>
              <a:t>2</a:t>
            </a:r>
            <a:r>
              <a:rPr lang="zh-CN" altLang="en-US" sz="2000" dirty="0" smtClean="0">
                <a:latin typeface="+mj-ea"/>
                <a:ea typeface="+mj-ea"/>
              </a:rPr>
              <a:t>、删除用户命令：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 smtClean="0">
                <a:latin typeface="+mj-ea"/>
                <a:ea typeface="+mj-ea"/>
              </a:rPr>
              <a:t>    </a:t>
            </a:r>
            <a:r>
              <a:rPr lang="en-US" altLang="zh-CN" sz="2000" dirty="0" err="1" smtClean="0">
                <a:latin typeface="+mj-ea"/>
                <a:ea typeface="+mj-ea"/>
              </a:rPr>
              <a:t>userdel</a:t>
            </a:r>
            <a:r>
              <a:rPr lang="en-US" altLang="zh-CN" sz="2000" dirty="0" smtClean="0">
                <a:latin typeface="+mj-ea"/>
                <a:ea typeface="+mj-ea"/>
              </a:rPr>
              <a:t>  [&lt;</a:t>
            </a:r>
            <a:r>
              <a:rPr lang="zh-CN" altLang="en-US" sz="2000" dirty="0" smtClean="0">
                <a:latin typeface="+mj-ea"/>
                <a:ea typeface="+mj-ea"/>
              </a:rPr>
              <a:t>选项</a:t>
            </a:r>
            <a:r>
              <a:rPr lang="en-US" altLang="zh-CN" sz="2000" dirty="0" smtClean="0">
                <a:latin typeface="+mj-ea"/>
                <a:ea typeface="+mj-ea"/>
              </a:rPr>
              <a:t>&gt;]  &lt;</a:t>
            </a:r>
            <a:r>
              <a:rPr lang="zh-CN" altLang="en-US" sz="2000" dirty="0" smtClean="0">
                <a:latin typeface="+mj-ea"/>
                <a:ea typeface="+mj-ea"/>
              </a:rPr>
              <a:t>用户名</a:t>
            </a:r>
            <a:r>
              <a:rPr lang="en-US" altLang="zh-CN" sz="2000" dirty="0" smtClean="0">
                <a:latin typeface="+mj-ea"/>
                <a:ea typeface="+mj-ea"/>
              </a:rPr>
              <a:t>&gt;</a:t>
            </a:r>
          </a:p>
          <a:p>
            <a:r>
              <a:rPr lang="zh-CN" altLang="en-US" sz="2000" dirty="0" smtClean="0">
                <a:latin typeface="+mj-ea"/>
                <a:ea typeface="+mj-ea"/>
              </a:rPr>
              <a:t>选项：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-r </a:t>
            </a:r>
            <a:r>
              <a:rPr lang="zh-CN" altLang="en-US" sz="2000" dirty="0" smtClean="0">
                <a:latin typeface="+mj-ea"/>
                <a:ea typeface="+mj-ea"/>
              </a:rPr>
              <a:t>：删除用户家目录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-f </a:t>
            </a:r>
            <a:r>
              <a:rPr lang="zh-CN" altLang="en-US" sz="2000" dirty="0" smtClean="0">
                <a:latin typeface="+mj-ea"/>
                <a:ea typeface="+mj-ea"/>
              </a:rPr>
              <a:t>：强行删除用户</a:t>
            </a:r>
            <a:endParaRPr lang="en-US" altLang="zh-CN" sz="2000" dirty="0" smtClean="0">
              <a:latin typeface="+mj-ea"/>
              <a:ea typeface="+mj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5776" y="980728"/>
            <a:ext cx="4608512" cy="347787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+mj-ea"/>
                <a:ea typeface="+mj-ea"/>
              </a:rPr>
              <a:t>3</a:t>
            </a:r>
            <a:r>
              <a:rPr lang="zh-CN" altLang="en-US" sz="2000" dirty="0" smtClean="0">
                <a:latin typeface="+mj-ea"/>
                <a:ea typeface="+mj-ea"/>
              </a:rPr>
              <a:t>、修改用户属性：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 smtClean="0">
                <a:latin typeface="+mj-ea"/>
                <a:ea typeface="+mj-ea"/>
              </a:rPr>
              <a:t>    </a:t>
            </a:r>
            <a:r>
              <a:rPr lang="en-US" altLang="zh-CN" sz="2000" dirty="0" err="1" smtClean="0">
                <a:latin typeface="+mj-ea"/>
                <a:ea typeface="+mj-ea"/>
              </a:rPr>
              <a:t>usermod</a:t>
            </a:r>
            <a:r>
              <a:rPr lang="en-US" altLang="zh-CN" sz="2000" dirty="0" smtClean="0">
                <a:latin typeface="+mj-ea"/>
                <a:ea typeface="+mj-ea"/>
              </a:rPr>
              <a:t>  [&lt;</a:t>
            </a:r>
            <a:r>
              <a:rPr lang="zh-CN" altLang="en-US" sz="2000" dirty="0" smtClean="0">
                <a:latin typeface="+mj-ea"/>
                <a:ea typeface="+mj-ea"/>
              </a:rPr>
              <a:t>选项</a:t>
            </a:r>
            <a:r>
              <a:rPr lang="en-US" altLang="zh-CN" sz="2000" dirty="0" smtClean="0">
                <a:latin typeface="+mj-ea"/>
                <a:ea typeface="+mj-ea"/>
              </a:rPr>
              <a:t>&gt;]  &lt;</a:t>
            </a:r>
            <a:r>
              <a:rPr lang="zh-CN" altLang="en-US" sz="2000" dirty="0" smtClean="0">
                <a:latin typeface="+mj-ea"/>
                <a:ea typeface="+mj-ea"/>
              </a:rPr>
              <a:t>用户名</a:t>
            </a:r>
            <a:r>
              <a:rPr lang="en-US" altLang="zh-CN" sz="2000" dirty="0" smtClean="0">
                <a:latin typeface="+mj-ea"/>
                <a:ea typeface="+mj-ea"/>
              </a:rPr>
              <a:t>&gt;</a:t>
            </a:r>
          </a:p>
          <a:p>
            <a:r>
              <a:rPr lang="zh-CN" altLang="en-US" sz="2000" dirty="0" smtClean="0">
                <a:latin typeface="+mj-ea"/>
                <a:ea typeface="+mj-ea"/>
              </a:rPr>
              <a:t>选项：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>
                <a:latin typeface="+mj-ea"/>
              </a:rPr>
              <a:t> </a:t>
            </a:r>
            <a:r>
              <a:rPr lang="en-US" altLang="zh-CN" sz="2000" dirty="0" smtClean="0">
                <a:latin typeface="+mj-ea"/>
              </a:rPr>
              <a:t>   -</a:t>
            </a:r>
            <a:r>
              <a:rPr lang="en-US" altLang="zh-CN" sz="2000" dirty="0">
                <a:latin typeface="+mj-ea"/>
              </a:rPr>
              <a:t>u &lt;</a:t>
            </a:r>
            <a:r>
              <a:rPr lang="zh-CN" altLang="en-US" sz="2000" dirty="0">
                <a:latin typeface="+mj-ea"/>
              </a:rPr>
              <a:t>用户</a:t>
            </a:r>
            <a:r>
              <a:rPr lang="en-US" altLang="zh-CN" sz="2000" dirty="0">
                <a:latin typeface="+mj-ea"/>
              </a:rPr>
              <a:t>ID&gt;</a:t>
            </a:r>
          </a:p>
          <a:p>
            <a:r>
              <a:rPr lang="en-US" altLang="zh-CN" sz="2000" dirty="0">
                <a:latin typeface="+mj-ea"/>
              </a:rPr>
              <a:t>    -d &lt;</a:t>
            </a:r>
            <a:r>
              <a:rPr lang="zh-CN" altLang="en-US" sz="2000" dirty="0">
                <a:latin typeface="+mj-ea"/>
              </a:rPr>
              <a:t>家目录</a:t>
            </a:r>
            <a:r>
              <a:rPr lang="en-US" altLang="zh-CN" sz="2000" dirty="0">
                <a:latin typeface="+mj-ea"/>
              </a:rPr>
              <a:t>&gt;</a:t>
            </a:r>
          </a:p>
          <a:p>
            <a:r>
              <a:rPr lang="en-US" altLang="zh-CN" sz="2000" dirty="0">
                <a:latin typeface="+mj-ea"/>
              </a:rPr>
              <a:t>    -g &lt;</a:t>
            </a:r>
            <a:r>
              <a:rPr lang="zh-CN" altLang="en-US" sz="2000" dirty="0" smtClean="0">
                <a:latin typeface="+mj-ea"/>
              </a:rPr>
              <a:t>主要组群</a:t>
            </a:r>
            <a:r>
              <a:rPr lang="en-US" altLang="zh-CN" sz="2000" dirty="0">
                <a:latin typeface="+mj-ea"/>
              </a:rPr>
              <a:t>ID&gt;</a:t>
            </a:r>
          </a:p>
          <a:p>
            <a:r>
              <a:rPr lang="en-US" altLang="zh-CN" sz="2000" dirty="0">
                <a:latin typeface="+mj-ea"/>
              </a:rPr>
              <a:t>    -G &lt;</a:t>
            </a:r>
            <a:r>
              <a:rPr lang="zh-CN" altLang="en-US" sz="2000" dirty="0" smtClean="0">
                <a:latin typeface="+mj-ea"/>
              </a:rPr>
              <a:t>附加组群</a:t>
            </a:r>
            <a:r>
              <a:rPr lang="en-US" altLang="zh-CN" sz="2000" dirty="0">
                <a:latin typeface="+mj-ea"/>
              </a:rPr>
              <a:t>ID,</a:t>
            </a:r>
            <a:r>
              <a:rPr lang="zh-CN" altLang="en-US" sz="2000" dirty="0" smtClean="0">
                <a:latin typeface="+mj-ea"/>
              </a:rPr>
              <a:t>附加组群</a:t>
            </a:r>
            <a:r>
              <a:rPr lang="en-US" altLang="zh-CN" sz="2000" dirty="0">
                <a:latin typeface="+mj-ea"/>
              </a:rPr>
              <a:t>ID,…&gt;</a:t>
            </a:r>
          </a:p>
          <a:p>
            <a:r>
              <a:rPr lang="en-US" altLang="zh-CN" sz="2000" dirty="0">
                <a:latin typeface="+mj-ea"/>
              </a:rPr>
              <a:t>    -s &lt;</a:t>
            </a:r>
            <a:r>
              <a:rPr lang="zh-CN" altLang="en-US" sz="2000" dirty="0">
                <a:latin typeface="+mj-ea"/>
              </a:rPr>
              <a:t>登录</a:t>
            </a:r>
            <a:r>
              <a:rPr lang="en-US" altLang="zh-CN" sz="2000" dirty="0">
                <a:latin typeface="+mj-ea"/>
              </a:rPr>
              <a:t>SHELL&gt;</a:t>
            </a:r>
          </a:p>
          <a:p>
            <a:r>
              <a:rPr lang="en-US" altLang="zh-CN" sz="2000" dirty="0">
                <a:latin typeface="+mj-ea"/>
              </a:rPr>
              <a:t>    -c &lt;</a:t>
            </a:r>
            <a:r>
              <a:rPr lang="zh-CN" altLang="en-US" sz="2000" dirty="0">
                <a:latin typeface="+mj-ea"/>
              </a:rPr>
              <a:t>备注</a:t>
            </a:r>
            <a:r>
              <a:rPr lang="en-US" altLang="zh-CN" sz="2000" dirty="0" smtClean="0">
                <a:latin typeface="+mj-ea"/>
              </a:rPr>
              <a:t>&gt;</a:t>
            </a: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-a </a:t>
            </a:r>
            <a:r>
              <a:rPr lang="zh-CN" altLang="en-US" sz="2000" dirty="0" smtClean="0">
                <a:latin typeface="+mj-ea"/>
                <a:ea typeface="+mj-ea"/>
              </a:rPr>
              <a:t>：追加</a:t>
            </a:r>
            <a:r>
              <a:rPr lang="en-US" altLang="zh-CN" sz="2000" dirty="0" smtClean="0">
                <a:latin typeface="+mj-ea"/>
                <a:ea typeface="+mj-ea"/>
              </a:rPr>
              <a:t>-G</a:t>
            </a:r>
            <a:r>
              <a:rPr lang="zh-CN" altLang="en-US" sz="2000" dirty="0" smtClean="0">
                <a:latin typeface="+mj-ea"/>
                <a:ea typeface="+mj-ea"/>
              </a:rPr>
              <a:t>制定的附加组群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-l &lt;</a:t>
            </a:r>
            <a:r>
              <a:rPr lang="zh-CN" altLang="en-US" sz="2000" dirty="0" smtClean="0">
                <a:latin typeface="+mj-ea"/>
                <a:ea typeface="+mj-ea"/>
              </a:rPr>
              <a:t>新用户名</a:t>
            </a:r>
            <a:r>
              <a:rPr lang="en-US" altLang="zh-CN" sz="2000" dirty="0" smtClean="0">
                <a:latin typeface="+mj-ea"/>
                <a:ea typeface="+mj-ea"/>
              </a:rPr>
              <a:t>&gt;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55776" y="4586352"/>
            <a:ext cx="4608512" cy="193899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j-ea"/>
                <a:ea typeface="+mj-ea"/>
              </a:rPr>
              <a:t>4</a:t>
            </a:r>
            <a:r>
              <a:rPr lang="zh-CN" altLang="en-US" sz="2000" dirty="0" smtClean="0">
                <a:latin typeface="+mj-ea"/>
                <a:ea typeface="+mj-ea"/>
              </a:rPr>
              <a:t>、修改用户密码：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 smtClean="0">
                <a:latin typeface="+mj-ea"/>
                <a:ea typeface="+mj-ea"/>
              </a:rPr>
              <a:t>    </a:t>
            </a:r>
            <a:r>
              <a:rPr lang="en-US" altLang="zh-CN" sz="2000" dirty="0" err="1" smtClean="0">
                <a:latin typeface="+mj-ea"/>
                <a:ea typeface="+mj-ea"/>
              </a:rPr>
              <a:t>passwd</a:t>
            </a:r>
            <a:r>
              <a:rPr lang="en-US" altLang="zh-CN" sz="2000" dirty="0" smtClean="0">
                <a:latin typeface="+mj-ea"/>
                <a:ea typeface="+mj-ea"/>
              </a:rPr>
              <a:t>  [&lt;</a:t>
            </a:r>
            <a:r>
              <a:rPr lang="zh-CN" altLang="en-US" sz="2000" dirty="0" smtClean="0">
                <a:latin typeface="+mj-ea"/>
                <a:ea typeface="+mj-ea"/>
              </a:rPr>
              <a:t>选项</a:t>
            </a:r>
            <a:r>
              <a:rPr lang="en-US" altLang="zh-CN" sz="2000" dirty="0" smtClean="0">
                <a:latin typeface="+mj-ea"/>
                <a:ea typeface="+mj-ea"/>
              </a:rPr>
              <a:t>&gt;]  &lt;</a:t>
            </a:r>
            <a:r>
              <a:rPr lang="zh-CN" altLang="en-US" sz="2000" dirty="0" smtClean="0">
                <a:latin typeface="+mj-ea"/>
                <a:ea typeface="+mj-ea"/>
              </a:rPr>
              <a:t>用户名</a:t>
            </a:r>
            <a:r>
              <a:rPr lang="en-US" altLang="zh-CN" sz="2000" dirty="0" smtClean="0">
                <a:latin typeface="+mj-ea"/>
                <a:ea typeface="+mj-ea"/>
              </a:rPr>
              <a:t>&gt;</a:t>
            </a:r>
          </a:p>
          <a:p>
            <a:r>
              <a:rPr lang="zh-CN" altLang="en-US" sz="2000" dirty="0" smtClean="0">
                <a:latin typeface="+mj-ea"/>
                <a:ea typeface="+mj-ea"/>
              </a:rPr>
              <a:t>选项：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-l </a:t>
            </a:r>
            <a:r>
              <a:rPr lang="zh-CN" altLang="en-US" sz="2000" dirty="0" smtClean="0">
                <a:latin typeface="+mj-ea"/>
                <a:ea typeface="+mj-ea"/>
              </a:rPr>
              <a:t>：</a:t>
            </a:r>
            <a:r>
              <a:rPr lang="zh-CN" altLang="en-US" sz="2000" dirty="0">
                <a:latin typeface="+mj-ea"/>
                <a:ea typeface="+mj-ea"/>
              </a:rPr>
              <a:t>锁</a:t>
            </a:r>
            <a:r>
              <a:rPr lang="zh-CN" altLang="en-US" sz="2000" dirty="0" smtClean="0">
                <a:latin typeface="+mj-ea"/>
                <a:ea typeface="+mj-ea"/>
              </a:rPr>
              <a:t>住用户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-u </a:t>
            </a:r>
            <a:r>
              <a:rPr lang="zh-CN" altLang="en-US" sz="2000" dirty="0" smtClean="0">
                <a:latin typeface="+mj-ea"/>
                <a:ea typeface="+mj-ea"/>
              </a:rPr>
              <a:t>：解锁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-d</a:t>
            </a:r>
            <a:r>
              <a:rPr lang="zh-CN" altLang="en-US" sz="2000" dirty="0">
                <a:latin typeface="+mj-ea"/>
                <a:ea typeface="+mj-ea"/>
              </a:rPr>
              <a:t> </a:t>
            </a:r>
            <a:r>
              <a:rPr lang="zh-CN" altLang="en-US" sz="2000" dirty="0" smtClean="0">
                <a:latin typeface="+mj-ea"/>
                <a:ea typeface="+mj-ea"/>
              </a:rPr>
              <a:t>：删除密码，然后可直接登录</a:t>
            </a:r>
            <a:endParaRPr lang="en-US" altLang="zh-CN" sz="2000" dirty="0" smtClean="0"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55776" y="2354104"/>
            <a:ext cx="4608512" cy="132343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+mj-ea"/>
                <a:ea typeface="+mj-ea"/>
              </a:rPr>
              <a:t>5</a:t>
            </a:r>
            <a:r>
              <a:rPr lang="zh-CN" altLang="en-US" sz="2000" dirty="0" smtClean="0">
                <a:latin typeface="+mj-ea"/>
                <a:ea typeface="+mj-ea"/>
              </a:rPr>
              <a:t>、</a:t>
            </a:r>
            <a:r>
              <a:rPr lang="zh-CN" altLang="en-US" sz="2000" dirty="0">
                <a:latin typeface="+mj-ea"/>
                <a:ea typeface="+mj-ea"/>
              </a:rPr>
              <a:t>查看</a:t>
            </a:r>
            <a:r>
              <a:rPr lang="zh-CN" altLang="en-US" sz="2000" dirty="0" smtClean="0">
                <a:latin typeface="+mj-ea"/>
                <a:ea typeface="+mj-ea"/>
              </a:rPr>
              <a:t>用户信息：</a:t>
            </a:r>
            <a:endParaRPr lang="en-US" altLang="zh-CN" sz="2000" dirty="0" smtClean="0">
              <a:latin typeface="+mj-ea"/>
              <a:ea typeface="+mj-ea"/>
            </a:endParaRPr>
          </a:p>
          <a:p>
            <a:r>
              <a:rPr lang="en-US" altLang="zh-CN" sz="2000" dirty="0" smtClean="0">
                <a:latin typeface="+mj-ea"/>
                <a:ea typeface="+mj-ea"/>
              </a:rPr>
              <a:t>    id &lt;</a:t>
            </a:r>
            <a:r>
              <a:rPr lang="zh-CN" altLang="en-US" sz="2000" dirty="0" smtClean="0">
                <a:latin typeface="+mj-ea"/>
                <a:ea typeface="+mj-ea"/>
              </a:rPr>
              <a:t>用户名</a:t>
            </a:r>
            <a:r>
              <a:rPr lang="en-US" altLang="zh-CN" sz="2000" dirty="0" smtClean="0">
                <a:latin typeface="+mj-ea"/>
                <a:ea typeface="+mj-ea"/>
              </a:rPr>
              <a:t>&gt;</a:t>
            </a: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finger &lt;</a:t>
            </a:r>
            <a:r>
              <a:rPr lang="zh-CN" altLang="en-US" sz="2000" dirty="0" smtClean="0">
                <a:latin typeface="+mj-ea"/>
                <a:ea typeface="+mj-ea"/>
              </a:rPr>
              <a:t>用户名</a:t>
            </a:r>
            <a:r>
              <a:rPr lang="en-US" altLang="zh-CN" sz="2000" dirty="0" smtClean="0">
                <a:latin typeface="+mj-ea"/>
                <a:ea typeface="+mj-ea"/>
              </a:rPr>
              <a:t>&gt;</a:t>
            </a:r>
          </a:p>
          <a:p>
            <a:r>
              <a:rPr lang="en-US" altLang="zh-CN" sz="2000" dirty="0">
                <a:latin typeface="+mj-ea"/>
                <a:ea typeface="+mj-ea"/>
              </a:rPr>
              <a:t> </a:t>
            </a:r>
            <a:r>
              <a:rPr lang="en-US" altLang="zh-CN" sz="2000" dirty="0" smtClean="0">
                <a:latin typeface="+mj-ea"/>
                <a:ea typeface="+mj-ea"/>
              </a:rPr>
              <a:t>   more /</a:t>
            </a:r>
            <a:r>
              <a:rPr lang="en-US" altLang="zh-CN" sz="2000" dirty="0" err="1" smtClean="0">
                <a:latin typeface="+mj-ea"/>
                <a:ea typeface="+mj-ea"/>
              </a:rPr>
              <a:t>etc</a:t>
            </a:r>
            <a:r>
              <a:rPr lang="en-US" altLang="zh-CN" sz="2000" dirty="0" smtClean="0">
                <a:latin typeface="+mj-ea"/>
                <a:ea typeface="+mj-ea"/>
              </a:rPr>
              <a:t>/</a:t>
            </a:r>
            <a:r>
              <a:rPr lang="en-US" altLang="zh-CN" sz="2000" dirty="0" err="1" smtClean="0">
                <a:latin typeface="+mj-ea"/>
                <a:ea typeface="+mj-ea"/>
              </a:rPr>
              <a:t>passwd</a:t>
            </a:r>
            <a:endParaRPr lang="en-US" altLang="zh-CN" sz="20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7594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16632"/>
            <a:ext cx="6763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章：用户、组和身份认证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登录过程</a:t>
            </a:r>
            <a:endParaRPr lang="zh-CN" altLang="en-US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90091"/>
            <a:ext cx="7596187" cy="487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4355976" y="4869160"/>
            <a:ext cx="3600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860032" y="5184044"/>
            <a:ext cx="20162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347864" y="5359022"/>
            <a:ext cx="23762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1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2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7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929" y="116632"/>
            <a:ext cx="7481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章：用户、组和身份认证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用户环境变量</a:t>
            </a:r>
            <a:endParaRPr lang="zh-CN" alt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47664" y="1196752"/>
            <a:ext cx="6768752" cy="21698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/>
              <a:t>用户的工作环境：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　　语言</a:t>
            </a:r>
            <a:r>
              <a:rPr lang="zh-CN" altLang="en-US" dirty="0"/>
              <a:t>、家目录、邮箱目录、命令搜索路径、终端类型、用户名、命令提示</a:t>
            </a:r>
            <a:r>
              <a:rPr lang="zh-CN" altLang="en-US" dirty="0" smtClean="0"/>
              <a:t>符等。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b="1" dirty="0" smtClean="0"/>
              <a:t>环境变量：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　</a:t>
            </a:r>
            <a:r>
              <a:rPr lang="zh-CN" altLang="en-US" dirty="0" smtClean="0"/>
              <a:t>　环境变量名＝值</a:t>
            </a:r>
            <a:endParaRPr lang="zh-CN" alt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7632848" cy="474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403648" y="5805264"/>
            <a:ext cx="7056784" cy="72008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export    </a:t>
            </a:r>
            <a:r>
              <a:rPr lang="zh-CN" altLang="en-US" sz="2000" b="1" dirty="0" smtClean="0"/>
              <a:t>环境变量</a:t>
            </a:r>
            <a:r>
              <a:rPr lang="zh-CN" altLang="en-US" sz="2000" b="1" dirty="0"/>
              <a:t>名</a:t>
            </a:r>
            <a:r>
              <a:rPr lang="en-US" altLang="zh-CN" sz="2000" b="1" dirty="0"/>
              <a:t>=</a:t>
            </a:r>
            <a:r>
              <a:rPr lang="zh-CN" altLang="en-US" sz="2000" b="1" dirty="0" smtClean="0"/>
              <a:t>值</a:t>
            </a:r>
            <a:endParaRPr lang="en-US" altLang="zh-CN" sz="2000" b="1" dirty="0" smtClean="0"/>
          </a:p>
          <a:p>
            <a:pPr algn="ctr"/>
            <a:r>
              <a:rPr lang="en-US" altLang="zh-CN" sz="2000" b="1" dirty="0"/>
              <a:t>e</a:t>
            </a:r>
            <a:r>
              <a:rPr lang="en-US" altLang="zh-CN" sz="2000" b="1" dirty="0" smtClean="0"/>
              <a:t>cho  $</a:t>
            </a:r>
            <a:r>
              <a:rPr lang="zh-CN" altLang="en-US" sz="2000" b="1" dirty="0" smtClean="0"/>
              <a:t>环境变量名，</a:t>
            </a:r>
            <a:r>
              <a:rPr lang="en-US" altLang="zh-CN" sz="2000" b="1" dirty="0" err="1" smtClean="0"/>
              <a:t>env</a:t>
            </a:r>
            <a:endParaRPr lang="zh-CN" altLang="en-US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27697"/>
            <a:ext cx="7639000" cy="5525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矩形 12"/>
          <p:cNvSpPr/>
          <p:nvPr/>
        </p:nvSpPr>
        <p:spPr>
          <a:xfrm>
            <a:off x="1403648" y="5805264"/>
            <a:ext cx="7056784" cy="72008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set    SHELL</a:t>
            </a:r>
            <a:r>
              <a:rPr lang="zh-CN" altLang="en-US" sz="2000" b="1" dirty="0" smtClean="0"/>
              <a:t>变量</a:t>
            </a:r>
            <a:r>
              <a:rPr lang="zh-CN" altLang="en-US" sz="2000" b="1" dirty="0"/>
              <a:t>名</a:t>
            </a:r>
            <a:r>
              <a:rPr lang="en-US" altLang="zh-CN" sz="2000" b="1" dirty="0"/>
              <a:t>=</a:t>
            </a:r>
            <a:r>
              <a:rPr lang="zh-CN" altLang="en-US" sz="2000" b="1" dirty="0" smtClean="0"/>
              <a:t>值</a:t>
            </a:r>
            <a:endParaRPr lang="en-US" altLang="zh-CN" sz="2000" b="1" dirty="0" smtClean="0"/>
          </a:p>
          <a:p>
            <a:pPr algn="ctr"/>
            <a:r>
              <a:rPr lang="en-US" altLang="zh-CN" sz="2000" b="1" dirty="0" smtClean="0"/>
              <a:t>unset  SHELL</a:t>
            </a:r>
            <a:r>
              <a:rPr lang="zh-CN" altLang="en-US" sz="2000" b="1" dirty="0" smtClean="0"/>
              <a:t>变量名</a:t>
            </a:r>
            <a:endParaRPr lang="en-US" altLang="zh-CN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80866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7567E-6 L 2.77778E-7 -0.0619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6" grpId="0" animBg="1"/>
      <p:bldP spid="6" grpId="1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9"/>
          <p:cNvSpPr>
            <a:spLocks noChangeArrowheads="1"/>
          </p:cNvSpPr>
          <p:nvPr/>
        </p:nvSpPr>
        <p:spPr bwMode="auto">
          <a:xfrm>
            <a:off x="2627784" y="2132856"/>
            <a:ext cx="4536504" cy="23042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多用户系统的概念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用户和组的概念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管理用户和组的方法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用户登录过程和环境变量</a:t>
            </a:r>
            <a:endParaRPr lang="en-US" altLang="zh-CN" dirty="0" smtClean="0"/>
          </a:p>
        </p:txBody>
      </p:sp>
      <p:sp>
        <p:nvSpPr>
          <p:cNvPr id="3" name="圆角矩形标注 2"/>
          <p:cNvSpPr/>
          <p:nvPr/>
        </p:nvSpPr>
        <p:spPr>
          <a:xfrm>
            <a:off x="2771800" y="1340768"/>
            <a:ext cx="3600400" cy="576064"/>
          </a:xfrm>
          <a:prstGeom prst="wedgeRoundRectCallout">
            <a:avLst>
              <a:gd name="adj1" fmla="val -13839"/>
              <a:gd name="adj2" fmla="val 146587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多个人同时登陆并使用电脑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70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987824" y="3131676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P44</a:t>
            </a:r>
            <a:r>
              <a:rPr lang="zh-CN" altLang="en-US" dirty="0" smtClean="0"/>
              <a:t>，（</a:t>
            </a:r>
            <a:r>
              <a:rPr lang="en-US" altLang="zh-CN" dirty="0"/>
              <a:t>1</a:t>
            </a:r>
            <a:r>
              <a:rPr lang="zh-CN" altLang="en-US" dirty="0" smtClean="0"/>
              <a:t>），（</a:t>
            </a:r>
            <a:r>
              <a:rPr lang="en-US" altLang="zh-CN" dirty="0"/>
              <a:t>2</a:t>
            </a:r>
            <a:r>
              <a:rPr lang="zh-CN" altLang="en-US" dirty="0" smtClean="0"/>
              <a:t>），（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），（</a:t>
            </a:r>
            <a:r>
              <a:rPr lang="en-US" altLang="zh-CN" dirty="0" smtClean="0"/>
              <a:t>4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11131" y="116632"/>
            <a:ext cx="6045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章：用户、组和身份认证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作业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8812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1836</TotalTime>
  <Words>939</Words>
  <Application>Microsoft Office PowerPoint</Application>
  <PresentationFormat>全屏显示(4:3)</PresentationFormat>
  <Paragraphs>170</Paragraphs>
  <Slides>11</Slides>
  <Notes>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299</cp:revision>
  <dcterms:created xsi:type="dcterms:W3CDTF">2012-04-27T13:42:07Z</dcterms:created>
  <dcterms:modified xsi:type="dcterms:W3CDTF">2012-07-21T00:06:37Z</dcterms:modified>
</cp:coreProperties>
</file>