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1" r:id="rId2"/>
    <p:sldId id="272" r:id="rId3"/>
    <p:sldId id="271" r:id="rId4"/>
    <p:sldId id="273" r:id="rId5"/>
    <p:sldId id="274" r:id="rId6"/>
    <p:sldId id="275" r:id="rId7"/>
    <p:sldId id="276" r:id="rId8"/>
    <p:sldId id="277" r:id="rId9"/>
    <p:sldId id="269" r:id="rId1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4" d="100"/>
          <a:sy n="154" d="100"/>
        </p:scale>
        <p:origin x="145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964AE-7E3E-4EF1-AAC7-87C6629D74FD}" type="datetimeFigureOut">
              <a:rPr lang="zh-CN" altLang="en-US" smtClean="0"/>
              <a:t>2022/8/26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0A93D-5810-4416-9917-BFA301D80D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1803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0A93D-5810-4416-9917-BFA301D80DC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314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0A93D-5810-4416-9917-BFA301D80DC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314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>
            <a:grpSpLocks/>
          </p:cNvGrpSpPr>
          <p:nvPr userDrawn="1"/>
        </p:nvGrpSpPr>
        <p:grpSpPr bwMode="auto">
          <a:xfrm>
            <a:off x="2267744" y="2632447"/>
            <a:ext cx="5662613" cy="1450975"/>
            <a:chOff x="1915" y="1392"/>
            <a:chExt cx="3567" cy="914"/>
          </a:xfrm>
        </p:grpSpPr>
        <p:sp>
          <p:nvSpPr>
            <p:cNvPr id="8" name="Text Box 11"/>
            <p:cNvSpPr txBox="1">
              <a:spLocks noChangeArrowheads="1"/>
            </p:cNvSpPr>
            <p:nvPr/>
          </p:nvSpPr>
          <p:spPr bwMode="auto">
            <a:xfrm>
              <a:off x="1915" y="1392"/>
              <a:ext cx="3567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4000" b="1" dirty="0"/>
                <a:t>Linux </a:t>
              </a:r>
              <a:r>
                <a:rPr lang="zh-CN" altLang="en-US" sz="4000" b="1" dirty="0"/>
                <a:t>操作系统基础教程</a:t>
              </a:r>
            </a:p>
          </p:txBody>
        </p:sp>
        <p:sp>
          <p:nvSpPr>
            <p:cNvPr id="9" name="Text Box 12"/>
            <p:cNvSpPr txBox="1">
              <a:spLocks noChangeArrowheads="1"/>
            </p:cNvSpPr>
            <p:nvPr/>
          </p:nvSpPr>
          <p:spPr bwMode="auto">
            <a:xfrm>
              <a:off x="3204" y="2073"/>
              <a:ext cx="98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/>
                <a:t>主讲：王良明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455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2022/8/26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737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2022/8/26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44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2022/8/26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6922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2022/8/26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96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2022/8/26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8023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2022/8/26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6281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2022/8/26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104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2022/8/26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295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2022/8/26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8943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2022/8/26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0369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3"/>
          <p:cNvSpPr>
            <a:spLocks noChangeShapeType="1"/>
          </p:cNvSpPr>
          <p:nvPr/>
        </p:nvSpPr>
        <p:spPr bwMode="auto">
          <a:xfrm>
            <a:off x="31750" y="685800"/>
            <a:ext cx="8982076" cy="0"/>
          </a:xfrm>
          <a:prstGeom prst="line">
            <a:avLst/>
          </a:prstGeom>
          <a:noFill/>
          <a:ln w="92075" cmpd="thickThin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Line 4"/>
          <p:cNvSpPr>
            <a:spLocks noChangeShapeType="1"/>
          </p:cNvSpPr>
          <p:nvPr/>
        </p:nvSpPr>
        <p:spPr bwMode="auto">
          <a:xfrm>
            <a:off x="762000" y="22225"/>
            <a:ext cx="0" cy="6629402"/>
          </a:xfrm>
          <a:prstGeom prst="line">
            <a:avLst/>
          </a:prstGeom>
          <a:noFill/>
          <a:ln w="79375" cmpd="thinThick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4716016" y="6629402"/>
            <a:ext cx="4385123" cy="0"/>
          </a:xfrm>
          <a:prstGeom prst="line">
            <a:avLst/>
          </a:prstGeom>
          <a:noFill/>
          <a:ln w="47625" cmpd="thinThick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 flipV="1">
            <a:off x="8839201" y="5610227"/>
            <a:ext cx="0" cy="1219200"/>
          </a:xfrm>
          <a:prstGeom prst="line">
            <a:avLst/>
          </a:prstGeom>
          <a:noFill/>
          <a:ln w="47625" cmpd="thickThin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6629402"/>
            <a:ext cx="223838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17" y="1052736"/>
            <a:ext cx="351335" cy="3000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83677C45-4C8B-4EAF-8CFC-F2DAF407A913}"/>
              </a:ext>
            </a:extLst>
          </p:cNvPr>
          <p:cNvSpPr txBox="1"/>
          <p:nvPr userDrawn="1"/>
        </p:nvSpPr>
        <p:spPr>
          <a:xfrm>
            <a:off x="4924727" y="6621577"/>
            <a:ext cx="39677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>
                <a:latin typeface="新宋体" panose="02010609030101010101" pitchFamily="49" charset="-122"/>
                <a:ea typeface="新宋体" panose="02010609030101010101" pitchFamily="49" charset="-122"/>
              </a:rPr>
              <a:t>王良明老师的个人网站：</a:t>
            </a:r>
            <a:r>
              <a:rPr lang="en-US" altLang="zh-CN" sz="1000" dirty="0">
                <a:latin typeface="新宋体" panose="02010609030101010101" pitchFamily="49" charset="-122"/>
                <a:ea typeface="新宋体" panose="02010609030101010101" pitchFamily="49" charset="-122"/>
              </a:rPr>
              <a:t>www.veryopen.org</a:t>
            </a:r>
            <a:r>
              <a:rPr lang="zh-CN" altLang="en-US" sz="1000" dirty="0">
                <a:latin typeface="新宋体" panose="02010609030101010101" pitchFamily="49" charset="-122"/>
                <a:ea typeface="新宋体" panose="02010609030101010101" pitchFamily="49" charset="-122"/>
              </a:rPr>
              <a:t>，微信公众号：农妇</a:t>
            </a:r>
            <a:r>
              <a:rPr lang="en-US" altLang="zh-CN" sz="1000" dirty="0">
                <a:latin typeface="新宋体" panose="02010609030101010101" pitchFamily="49" charset="-122"/>
                <a:ea typeface="新宋体" panose="02010609030101010101" pitchFamily="49" charset="-122"/>
              </a:rPr>
              <a:t>3</a:t>
            </a:r>
            <a:r>
              <a:rPr lang="zh-CN" altLang="en-US" sz="1000" dirty="0">
                <a:latin typeface="新宋体" panose="02010609030101010101" pitchFamily="49" charset="-122"/>
                <a:ea typeface="新宋体" panose="02010609030101010101" pitchFamily="49" charset="-122"/>
              </a:rPr>
              <a:t>拳</a:t>
            </a:r>
            <a:endParaRPr lang="en-US" sz="1000" dirty="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495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2411760" y="116632"/>
            <a:ext cx="5016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第</a:t>
            </a:r>
            <a:r>
              <a:rPr lang="en-US" altLang="zh-CN" sz="2800" dirty="0"/>
              <a:t>1</a:t>
            </a:r>
            <a:r>
              <a:rPr lang="zh-CN" altLang="en-US" sz="2800" dirty="0"/>
              <a:t>章：</a:t>
            </a:r>
            <a:r>
              <a:rPr lang="en-US" altLang="zh-CN" sz="2800" dirty="0"/>
              <a:t>Linux</a:t>
            </a:r>
            <a:r>
              <a:rPr lang="zh-CN" altLang="en-US" sz="2800" dirty="0"/>
              <a:t>系统概况</a:t>
            </a:r>
            <a:r>
              <a:rPr lang="en-US" altLang="zh-CN" sz="2800" dirty="0"/>
              <a:t>——</a:t>
            </a:r>
            <a:r>
              <a:rPr lang="zh-CN" altLang="en-US" sz="2800" dirty="0"/>
              <a:t>回顾</a:t>
            </a:r>
          </a:p>
        </p:txBody>
      </p:sp>
      <p:sp>
        <p:nvSpPr>
          <p:cNvPr id="5" name="Rectangle 49"/>
          <p:cNvSpPr>
            <a:spLocks noChangeArrowheads="1"/>
          </p:cNvSpPr>
          <p:nvPr/>
        </p:nvSpPr>
        <p:spPr bwMode="auto">
          <a:xfrm>
            <a:off x="2627784" y="2204864"/>
            <a:ext cx="3456384" cy="259228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/>
              <a:t>Linux</a:t>
            </a:r>
            <a:r>
              <a:rPr lang="zh-CN" altLang="en-US" dirty="0"/>
              <a:t>的成长发展</a:t>
            </a:r>
            <a:endParaRPr lang="en-US" altLang="zh-CN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开源协议</a:t>
            </a:r>
            <a:endParaRPr lang="en-US" altLang="zh-CN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内核版本及演化</a:t>
            </a:r>
            <a:endParaRPr lang="en-US" altLang="zh-CN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常见</a:t>
            </a:r>
            <a:r>
              <a:rPr lang="en-US" altLang="zh-CN" dirty="0"/>
              <a:t>Linux</a:t>
            </a:r>
            <a:r>
              <a:rPr lang="zh-CN" altLang="en-US" dirty="0"/>
              <a:t>发行版</a:t>
            </a:r>
            <a:endParaRPr lang="en-US" altLang="zh-CN" dirty="0"/>
          </a:p>
        </p:txBody>
      </p:sp>
      <p:sp>
        <p:nvSpPr>
          <p:cNvPr id="6" name="圆角矩形标注 5"/>
          <p:cNvSpPr/>
          <p:nvPr/>
        </p:nvSpPr>
        <p:spPr>
          <a:xfrm>
            <a:off x="2627784" y="1196752"/>
            <a:ext cx="4824536" cy="792088"/>
          </a:xfrm>
          <a:prstGeom prst="wedgeRoundRectCallout">
            <a:avLst>
              <a:gd name="adj1" fmla="val -13839"/>
              <a:gd name="adj2" fmla="val 146587"/>
              <a:gd name="adj3" fmla="val 16667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solidFill>
                  <a:schemeClr val="tx1"/>
                </a:solidFill>
              </a:rPr>
              <a:t>李纳斯</a:t>
            </a:r>
            <a:r>
              <a:rPr lang="en-US" altLang="zh-CN" dirty="0">
                <a:solidFill>
                  <a:schemeClr val="tx1"/>
                </a:solidFill>
              </a:rPr>
              <a:t>•</a:t>
            </a:r>
            <a:r>
              <a:rPr lang="zh-CN" altLang="en-US" dirty="0">
                <a:solidFill>
                  <a:schemeClr val="tx1"/>
                </a:solidFill>
              </a:rPr>
              <a:t>托沃茨，</a:t>
            </a:r>
            <a:r>
              <a:rPr lang="en-US" altLang="zh-CN" dirty="0">
                <a:solidFill>
                  <a:schemeClr val="tx1"/>
                </a:solidFill>
              </a:rPr>
              <a:t>1991-10-5</a:t>
            </a:r>
            <a:r>
              <a:rPr lang="zh-CN" altLang="en-US" dirty="0">
                <a:solidFill>
                  <a:schemeClr val="tx1"/>
                </a:solidFill>
              </a:rPr>
              <a:t>，</a:t>
            </a:r>
            <a:r>
              <a:rPr lang="en-US" altLang="zh-CN" dirty="0">
                <a:solidFill>
                  <a:schemeClr val="tx1"/>
                </a:solidFill>
              </a:rPr>
              <a:t>Unix, MINIX, GNU, POSIX, Internet</a:t>
            </a:r>
            <a:r>
              <a:rPr lang="zh-CN" altLang="en-US" dirty="0">
                <a:solidFill>
                  <a:schemeClr val="tx1"/>
                </a:solidFill>
              </a:rPr>
              <a:t>；内核版本</a:t>
            </a:r>
            <a:r>
              <a:rPr lang="en-US" altLang="zh-CN" dirty="0">
                <a:solidFill>
                  <a:schemeClr val="tx1"/>
                </a:solidFill>
              </a:rPr>
              <a:t>0.1</a:t>
            </a:r>
            <a:r>
              <a:rPr lang="zh-CN" altLang="en-US" dirty="0">
                <a:solidFill>
                  <a:schemeClr val="tx1"/>
                </a:solidFill>
              </a:rPr>
              <a:t>～</a:t>
            </a:r>
            <a:r>
              <a:rPr lang="en-US" altLang="zh-CN" dirty="0">
                <a:solidFill>
                  <a:schemeClr val="tx1"/>
                </a:solidFill>
              </a:rPr>
              <a:t>5.0</a:t>
            </a:r>
            <a:r>
              <a:rPr lang="zh-CN" altLang="en-US" dirty="0">
                <a:solidFill>
                  <a:schemeClr val="tx1"/>
                </a:solidFill>
              </a:rPr>
              <a:t>；云计算；</a:t>
            </a:r>
          </a:p>
        </p:txBody>
      </p:sp>
      <p:sp>
        <p:nvSpPr>
          <p:cNvPr id="7" name="圆角矩形标注 6"/>
          <p:cNvSpPr/>
          <p:nvPr/>
        </p:nvSpPr>
        <p:spPr>
          <a:xfrm>
            <a:off x="6228184" y="1772816"/>
            <a:ext cx="2520280" cy="1152128"/>
          </a:xfrm>
          <a:prstGeom prst="wedgeRoundRectCallout">
            <a:avLst>
              <a:gd name="adj1" fmla="val -110191"/>
              <a:gd name="adj2" fmla="val 80893"/>
              <a:gd name="adj3" fmla="val 16667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>
                <a:solidFill>
                  <a:schemeClr val="tx1"/>
                </a:solidFill>
              </a:rPr>
              <a:t>GPL/LGPL/Apache/BSD</a:t>
            </a:r>
            <a:r>
              <a:rPr lang="zh-CN" altLang="en-US" dirty="0">
                <a:solidFill>
                  <a:schemeClr val="tx1"/>
                </a:solidFill>
              </a:rPr>
              <a:t>，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自由使用、修改和再发布，但版权留下</a:t>
            </a:r>
          </a:p>
        </p:txBody>
      </p:sp>
      <p:sp>
        <p:nvSpPr>
          <p:cNvPr id="8" name="圆角矩形标注 7"/>
          <p:cNvSpPr/>
          <p:nvPr/>
        </p:nvSpPr>
        <p:spPr>
          <a:xfrm>
            <a:off x="5688632" y="1988840"/>
            <a:ext cx="3059832" cy="1296144"/>
          </a:xfrm>
          <a:prstGeom prst="wedgeRoundRectCallout">
            <a:avLst>
              <a:gd name="adj1" fmla="val -60231"/>
              <a:gd name="adj2" fmla="val 75014"/>
              <a:gd name="adj3" fmla="val 16667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err="1">
                <a:solidFill>
                  <a:schemeClr val="tx1"/>
                </a:solidFill>
              </a:rPr>
              <a:t>major.minor,patch-build.desc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en-US" altLang="zh-CN" dirty="0">
                <a:solidFill>
                  <a:schemeClr val="tx1"/>
                </a:solidFill>
              </a:rPr>
              <a:t>Minor</a:t>
            </a:r>
            <a:r>
              <a:rPr lang="zh-CN" altLang="en-US" dirty="0">
                <a:solidFill>
                  <a:schemeClr val="tx1"/>
                </a:solidFill>
              </a:rPr>
              <a:t>为偶数</a:t>
            </a:r>
            <a:r>
              <a:rPr lang="en-US" altLang="zh-CN" dirty="0">
                <a:solidFill>
                  <a:schemeClr val="tx1"/>
                </a:solidFill>
              </a:rPr>
              <a:t>—</a:t>
            </a:r>
            <a:r>
              <a:rPr lang="zh-CN" altLang="en-US" dirty="0">
                <a:solidFill>
                  <a:schemeClr val="tx1"/>
                </a:solidFill>
              </a:rPr>
              <a:t>稳定版，为奇数</a:t>
            </a:r>
            <a:r>
              <a:rPr lang="en-US" altLang="zh-CN" dirty="0">
                <a:solidFill>
                  <a:schemeClr val="tx1"/>
                </a:solidFill>
              </a:rPr>
              <a:t>—</a:t>
            </a:r>
            <a:r>
              <a:rPr lang="zh-CN" altLang="en-US" dirty="0">
                <a:solidFill>
                  <a:schemeClr val="tx1"/>
                </a:solidFill>
              </a:rPr>
              <a:t>开发版；开发版添功能，稳定版打补丁</a:t>
            </a:r>
            <a:endParaRPr lang="en-US" altLang="zh-CN" dirty="0">
              <a:solidFill>
                <a:schemeClr val="tx1"/>
              </a:solidFill>
            </a:endParaRPr>
          </a:p>
        </p:txBody>
      </p:sp>
      <p:sp>
        <p:nvSpPr>
          <p:cNvPr id="9" name="圆角矩形标注 8"/>
          <p:cNvSpPr/>
          <p:nvPr/>
        </p:nvSpPr>
        <p:spPr>
          <a:xfrm>
            <a:off x="3059832" y="5085184"/>
            <a:ext cx="4608512" cy="1008112"/>
          </a:xfrm>
          <a:prstGeom prst="wedgeRoundRectCallout">
            <a:avLst>
              <a:gd name="adj1" fmla="val -12882"/>
              <a:gd name="adj2" fmla="val -131155"/>
              <a:gd name="adj3" fmla="val 16667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>
                <a:solidFill>
                  <a:schemeClr val="tx1"/>
                </a:solidFill>
              </a:rPr>
              <a:t>RHEL 9.0/SLES 15/Ubuntu 22/FreeBSD/CentOS/Fedora/Debian/OpenSUSE</a:t>
            </a:r>
          </a:p>
        </p:txBody>
      </p:sp>
      <p:sp>
        <p:nvSpPr>
          <p:cNvPr id="4" name="Rectangle 49"/>
          <p:cNvSpPr>
            <a:spLocks noChangeArrowheads="1"/>
          </p:cNvSpPr>
          <p:nvPr/>
        </p:nvSpPr>
        <p:spPr bwMode="auto">
          <a:xfrm>
            <a:off x="2411760" y="2132856"/>
            <a:ext cx="5184576" cy="230425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>
              <a:lnSpc>
                <a:spcPct val="150000"/>
              </a:lnSpc>
            </a:pPr>
            <a:r>
              <a:rPr lang="zh-CN" altLang="en-US" sz="2000" b="1" dirty="0"/>
              <a:t>本章教学目标：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掌握硬盘分区与分区命名</a:t>
            </a:r>
            <a:endParaRPr lang="en-US" altLang="zh-CN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了解常见</a:t>
            </a:r>
            <a:r>
              <a:rPr lang="en-US" altLang="zh-CN" dirty="0"/>
              <a:t>Linux</a:t>
            </a:r>
            <a:r>
              <a:rPr lang="zh-CN" altLang="en-US" dirty="0"/>
              <a:t>发行版的安装方法</a:t>
            </a:r>
            <a:endParaRPr lang="en-US" altLang="zh-CN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掌握最基本的管理（开关机、登录）</a:t>
            </a:r>
            <a:endParaRPr lang="en-US" altLang="zh-CN" dirty="0"/>
          </a:p>
        </p:txBody>
      </p:sp>
      <p:sp>
        <p:nvSpPr>
          <p:cNvPr id="10" name="TextBox 9"/>
          <p:cNvSpPr txBox="1"/>
          <p:nvPr/>
        </p:nvSpPr>
        <p:spPr>
          <a:xfrm>
            <a:off x="3276226" y="116632"/>
            <a:ext cx="21627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第</a:t>
            </a:r>
            <a:r>
              <a:rPr lang="en-US" altLang="zh-CN" sz="2800" dirty="0"/>
              <a:t>2</a:t>
            </a:r>
            <a:r>
              <a:rPr lang="zh-CN" altLang="en-US" sz="2800" dirty="0"/>
              <a:t>章：安装</a:t>
            </a:r>
          </a:p>
        </p:txBody>
      </p:sp>
    </p:spTree>
    <p:extLst>
      <p:ext uri="{BB962C8B-B14F-4D97-AF65-F5344CB8AC3E}">
        <p14:creationId xmlns:p14="http://schemas.microsoft.com/office/powerpoint/2010/main" val="236572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0" grpId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4" grpId="1" animBg="1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07" name="Picture 1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13" y="1135063"/>
            <a:ext cx="6630987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8809" name="Group 137"/>
          <p:cNvGrpSpPr>
            <a:grpSpLocks/>
          </p:cNvGrpSpPr>
          <p:nvPr/>
        </p:nvGrpSpPr>
        <p:grpSpPr bwMode="auto">
          <a:xfrm>
            <a:off x="891729" y="887413"/>
            <a:ext cx="7784727" cy="5608638"/>
            <a:chOff x="471" y="559"/>
            <a:chExt cx="5041" cy="3748"/>
          </a:xfrm>
        </p:grpSpPr>
        <p:sp>
          <p:nvSpPr>
            <p:cNvPr id="28773" name="Text Box 101"/>
            <p:cNvSpPr txBox="1">
              <a:spLocks noChangeArrowheads="1"/>
            </p:cNvSpPr>
            <p:nvPr/>
          </p:nvSpPr>
          <p:spPr bwMode="auto">
            <a:xfrm>
              <a:off x="970" y="559"/>
              <a:ext cx="59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74001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>
                  <a:latin typeface="宋体" charset="-122"/>
                  <a:ea typeface="宋体" charset="-122"/>
                </a:rPr>
                <a:t>1</a:t>
              </a:r>
              <a:r>
                <a:rPr lang="zh-CN" altLang="en-US" sz="2400">
                  <a:latin typeface="宋体" charset="-122"/>
                  <a:ea typeface="宋体" charset="-122"/>
                </a:rPr>
                <a:t>柱面</a:t>
              </a:r>
            </a:p>
          </p:txBody>
        </p:sp>
        <p:pic>
          <p:nvPicPr>
            <p:cNvPr id="28804" name="Picture 13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6" y="623"/>
              <a:ext cx="2976" cy="35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770" name="Text Box 98"/>
            <p:cNvSpPr txBox="1">
              <a:spLocks noChangeArrowheads="1"/>
            </p:cNvSpPr>
            <p:nvPr/>
          </p:nvSpPr>
          <p:spPr bwMode="auto">
            <a:xfrm>
              <a:off x="471" y="832"/>
              <a:ext cx="59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74001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>
                  <a:latin typeface="宋体" charset="-122"/>
                  <a:ea typeface="宋体" charset="-122"/>
                </a:rPr>
                <a:t>0</a:t>
              </a:r>
              <a:r>
                <a:rPr lang="zh-CN" altLang="en-US" sz="2400">
                  <a:latin typeface="宋体" charset="-122"/>
                  <a:ea typeface="宋体" charset="-122"/>
                </a:rPr>
                <a:t>柱面</a:t>
              </a:r>
            </a:p>
          </p:txBody>
        </p:sp>
        <p:sp>
          <p:nvSpPr>
            <p:cNvPr id="28771" name="Line 99"/>
            <p:cNvSpPr>
              <a:spLocks noChangeShapeType="1"/>
            </p:cNvSpPr>
            <p:nvPr/>
          </p:nvSpPr>
          <p:spPr bwMode="auto">
            <a:xfrm>
              <a:off x="1056" y="1026"/>
              <a:ext cx="544" cy="318"/>
            </a:xfrm>
            <a:prstGeom prst="line">
              <a:avLst/>
            </a:prstGeom>
            <a:noFill/>
            <a:ln w="9525">
              <a:solidFill>
                <a:srgbClr val="FF050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72" name="Line 100"/>
            <p:cNvSpPr>
              <a:spLocks noChangeShapeType="1"/>
            </p:cNvSpPr>
            <p:nvPr/>
          </p:nvSpPr>
          <p:spPr bwMode="auto">
            <a:xfrm>
              <a:off x="1010" y="1071"/>
              <a:ext cx="635" cy="2087"/>
            </a:xfrm>
            <a:prstGeom prst="line">
              <a:avLst/>
            </a:prstGeom>
            <a:noFill/>
            <a:ln w="9525">
              <a:solidFill>
                <a:srgbClr val="FF050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74" name="Line 102"/>
            <p:cNvSpPr>
              <a:spLocks noChangeShapeType="1"/>
            </p:cNvSpPr>
            <p:nvPr/>
          </p:nvSpPr>
          <p:spPr bwMode="auto">
            <a:xfrm>
              <a:off x="1419" y="799"/>
              <a:ext cx="453" cy="454"/>
            </a:xfrm>
            <a:prstGeom prst="line">
              <a:avLst/>
            </a:prstGeom>
            <a:noFill/>
            <a:ln w="9525">
              <a:solidFill>
                <a:srgbClr val="FF050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75" name="Line 103"/>
            <p:cNvSpPr>
              <a:spLocks noChangeShapeType="1"/>
            </p:cNvSpPr>
            <p:nvPr/>
          </p:nvSpPr>
          <p:spPr bwMode="auto">
            <a:xfrm>
              <a:off x="1419" y="845"/>
              <a:ext cx="453" cy="2358"/>
            </a:xfrm>
            <a:prstGeom prst="line">
              <a:avLst/>
            </a:prstGeom>
            <a:noFill/>
            <a:ln w="9525">
              <a:solidFill>
                <a:srgbClr val="FF050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28776" name="Group 104"/>
            <p:cNvGrpSpPr>
              <a:grpSpLocks/>
            </p:cNvGrpSpPr>
            <p:nvPr/>
          </p:nvGrpSpPr>
          <p:grpSpPr bwMode="auto">
            <a:xfrm>
              <a:off x="3687" y="1240"/>
              <a:ext cx="1825" cy="2495"/>
              <a:chOff x="3334" y="1240"/>
              <a:chExt cx="1825" cy="2495"/>
            </a:xfrm>
          </p:grpSpPr>
          <p:sp>
            <p:nvSpPr>
              <p:cNvPr id="28777" name="Text Box 105"/>
              <p:cNvSpPr txBox="1">
                <a:spLocks noChangeArrowheads="1"/>
              </p:cNvSpPr>
              <p:nvPr/>
            </p:nvSpPr>
            <p:spPr bwMode="auto">
              <a:xfrm>
                <a:off x="4473" y="1240"/>
                <a:ext cx="59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>
                        <a:alpha val="74001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45791" dir="8778596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>
                    <a:latin typeface="宋体" charset="-122"/>
                    <a:ea typeface="宋体" charset="-122"/>
                  </a:rPr>
                  <a:t>0</a:t>
                </a:r>
                <a:r>
                  <a:rPr lang="zh-CN" altLang="en-US" sz="2400">
                    <a:latin typeface="宋体" charset="-122"/>
                    <a:ea typeface="宋体" charset="-122"/>
                  </a:rPr>
                  <a:t>磁头</a:t>
                </a:r>
              </a:p>
            </p:txBody>
          </p:sp>
          <p:sp>
            <p:nvSpPr>
              <p:cNvPr id="28778" name="Line 106"/>
              <p:cNvSpPr>
                <a:spLocks noChangeShapeType="1"/>
              </p:cNvSpPr>
              <p:nvPr/>
            </p:nvSpPr>
            <p:spPr bwMode="auto">
              <a:xfrm flipH="1" flipV="1">
                <a:off x="3334" y="1344"/>
                <a:ext cx="1134" cy="45"/>
              </a:xfrm>
              <a:prstGeom prst="line">
                <a:avLst/>
              </a:prstGeom>
              <a:noFill/>
              <a:ln w="9525">
                <a:solidFill>
                  <a:srgbClr val="FF050B"/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45791" dir="8778596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8779" name="Text Box 107"/>
              <p:cNvSpPr txBox="1">
                <a:spLocks noChangeArrowheads="1"/>
              </p:cNvSpPr>
              <p:nvPr/>
            </p:nvSpPr>
            <p:spPr bwMode="auto">
              <a:xfrm>
                <a:off x="4473" y="1648"/>
                <a:ext cx="59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>
                        <a:alpha val="74001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45791" dir="8778596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>
                    <a:latin typeface="宋体" charset="-122"/>
                    <a:ea typeface="宋体" charset="-122"/>
                  </a:rPr>
                  <a:t>1</a:t>
                </a:r>
                <a:r>
                  <a:rPr lang="zh-CN" altLang="en-US" sz="2400">
                    <a:latin typeface="宋体" charset="-122"/>
                    <a:ea typeface="宋体" charset="-122"/>
                  </a:rPr>
                  <a:t>磁头</a:t>
                </a:r>
              </a:p>
            </p:txBody>
          </p:sp>
          <p:sp>
            <p:nvSpPr>
              <p:cNvPr id="28780" name="Line 108"/>
              <p:cNvSpPr>
                <a:spLocks noChangeShapeType="1"/>
              </p:cNvSpPr>
              <p:nvPr/>
            </p:nvSpPr>
            <p:spPr bwMode="auto">
              <a:xfrm flipH="1" flipV="1">
                <a:off x="3379" y="1752"/>
                <a:ext cx="1134" cy="45"/>
              </a:xfrm>
              <a:prstGeom prst="line">
                <a:avLst/>
              </a:prstGeom>
              <a:noFill/>
              <a:ln w="9525">
                <a:solidFill>
                  <a:srgbClr val="FF050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45791" dir="8778596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8781" name="Text Box 109"/>
              <p:cNvSpPr txBox="1">
                <a:spLocks noChangeArrowheads="1"/>
              </p:cNvSpPr>
              <p:nvPr/>
            </p:nvSpPr>
            <p:spPr bwMode="auto">
              <a:xfrm>
                <a:off x="4563" y="3039"/>
                <a:ext cx="59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>
                        <a:alpha val="74001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45791" dir="8778596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>
                    <a:latin typeface="宋体" charset="-122"/>
                    <a:ea typeface="宋体" charset="-122"/>
                  </a:rPr>
                  <a:t>2</a:t>
                </a:r>
                <a:r>
                  <a:rPr lang="zh-CN" altLang="en-US" sz="2400">
                    <a:latin typeface="宋体" charset="-122"/>
                    <a:ea typeface="宋体" charset="-122"/>
                  </a:rPr>
                  <a:t>磁头</a:t>
                </a:r>
              </a:p>
            </p:txBody>
          </p:sp>
          <p:sp>
            <p:nvSpPr>
              <p:cNvPr id="28782" name="Text Box 110"/>
              <p:cNvSpPr txBox="1">
                <a:spLocks noChangeArrowheads="1"/>
              </p:cNvSpPr>
              <p:nvPr/>
            </p:nvSpPr>
            <p:spPr bwMode="auto">
              <a:xfrm>
                <a:off x="4563" y="3447"/>
                <a:ext cx="59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>
                        <a:alpha val="74001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45791" dir="8778596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>
                    <a:latin typeface="宋体" charset="-122"/>
                    <a:ea typeface="宋体" charset="-122"/>
                  </a:rPr>
                  <a:t>3</a:t>
                </a:r>
                <a:r>
                  <a:rPr lang="zh-CN" altLang="en-US" sz="2400">
                    <a:latin typeface="宋体" charset="-122"/>
                    <a:ea typeface="宋体" charset="-122"/>
                  </a:rPr>
                  <a:t>磁头</a:t>
                </a:r>
              </a:p>
            </p:txBody>
          </p:sp>
          <p:sp>
            <p:nvSpPr>
              <p:cNvPr id="28783" name="Line 111"/>
              <p:cNvSpPr>
                <a:spLocks noChangeShapeType="1"/>
              </p:cNvSpPr>
              <p:nvPr/>
            </p:nvSpPr>
            <p:spPr bwMode="auto">
              <a:xfrm flipH="1" flipV="1">
                <a:off x="3397" y="3159"/>
                <a:ext cx="1134" cy="45"/>
              </a:xfrm>
              <a:prstGeom prst="line">
                <a:avLst/>
              </a:prstGeom>
              <a:noFill/>
              <a:ln w="9525">
                <a:solidFill>
                  <a:srgbClr val="FF050B"/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45791" dir="8778596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8784" name="Line 112"/>
              <p:cNvSpPr>
                <a:spLocks noChangeShapeType="1"/>
              </p:cNvSpPr>
              <p:nvPr/>
            </p:nvSpPr>
            <p:spPr bwMode="auto">
              <a:xfrm flipH="1" flipV="1">
                <a:off x="3469" y="3567"/>
                <a:ext cx="1134" cy="45"/>
              </a:xfrm>
              <a:prstGeom prst="line">
                <a:avLst/>
              </a:prstGeom>
              <a:noFill/>
              <a:ln w="9525">
                <a:solidFill>
                  <a:srgbClr val="FF050B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45791" dir="8778596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28785" name="Group 113"/>
            <p:cNvGrpSpPr>
              <a:grpSpLocks/>
            </p:cNvGrpSpPr>
            <p:nvPr/>
          </p:nvGrpSpPr>
          <p:grpSpPr bwMode="auto">
            <a:xfrm>
              <a:off x="516" y="3009"/>
              <a:ext cx="1901" cy="1298"/>
              <a:chOff x="163" y="3009"/>
              <a:chExt cx="1901" cy="1298"/>
            </a:xfrm>
          </p:grpSpPr>
          <p:sp>
            <p:nvSpPr>
              <p:cNvPr id="28786" name="Text Box 114"/>
              <p:cNvSpPr txBox="1">
                <a:spLocks noChangeArrowheads="1"/>
              </p:cNvSpPr>
              <p:nvPr/>
            </p:nvSpPr>
            <p:spPr bwMode="auto">
              <a:xfrm>
                <a:off x="163" y="3009"/>
                <a:ext cx="59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>
                        <a:alpha val="74001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45791" dir="8778596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>
                    <a:latin typeface="宋体" charset="-122"/>
                    <a:ea typeface="宋体" charset="-122"/>
                  </a:rPr>
                  <a:t>1</a:t>
                </a:r>
                <a:r>
                  <a:rPr lang="zh-CN" altLang="en-US" sz="2400">
                    <a:latin typeface="宋体" charset="-122"/>
                    <a:ea typeface="宋体" charset="-122"/>
                  </a:rPr>
                  <a:t>扇区</a:t>
                </a:r>
              </a:p>
            </p:txBody>
          </p:sp>
          <p:sp>
            <p:nvSpPr>
              <p:cNvPr id="28787" name="Line 115"/>
              <p:cNvSpPr>
                <a:spLocks noChangeShapeType="1"/>
              </p:cNvSpPr>
              <p:nvPr/>
            </p:nvSpPr>
            <p:spPr bwMode="auto">
              <a:xfrm>
                <a:off x="703" y="3203"/>
                <a:ext cx="635" cy="91"/>
              </a:xfrm>
              <a:prstGeom prst="line">
                <a:avLst/>
              </a:prstGeom>
              <a:noFill/>
              <a:ln w="9525">
                <a:solidFill>
                  <a:srgbClr val="FF050B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45791" dir="8778596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8788" name="Text Box 116"/>
              <p:cNvSpPr txBox="1">
                <a:spLocks noChangeArrowheads="1"/>
              </p:cNvSpPr>
              <p:nvPr/>
            </p:nvSpPr>
            <p:spPr bwMode="auto">
              <a:xfrm>
                <a:off x="345" y="3735"/>
                <a:ext cx="59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>
                        <a:alpha val="74001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45791" dir="8778596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>
                    <a:latin typeface="宋体" charset="-122"/>
                    <a:ea typeface="宋体" charset="-122"/>
                  </a:rPr>
                  <a:t>2</a:t>
                </a:r>
                <a:r>
                  <a:rPr lang="zh-CN" altLang="en-US" sz="2400">
                    <a:latin typeface="宋体" charset="-122"/>
                    <a:ea typeface="宋体" charset="-122"/>
                  </a:rPr>
                  <a:t>扇区</a:t>
                </a:r>
              </a:p>
            </p:txBody>
          </p:sp>
          <p:sp>
            <p:nvSpPr>
              <p:cNvPr id="28789" name="Line 117"/>
              <p:cNvSpPr>
                <a:spLocks noChangeShapeType="1"/>
              </p:cNvSpPr>
              <p:nvPr/>
            </p:nvSpPr>
            <p:spPr bwMode="auto">
              <a:xfrm flipV="1">
                <a:off x="884" y="3612"/>
                <a:ext cx="726" cy="272"/>
              </a:xfrm>
              <a:prstGeom prst="line">
                <a:avLst/>
              </a:prstGeom>
              <a:noFill/>
              <a:ln w="9525">
                <a:solidFill>
                  <a:srgbClr val="FF050B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45791" dir="8778596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8790" name="Text Box 118"/>
              <p:cNvSpPr txBox="1">
                <a:spLocks noChangeArrowheads="1"/>
              </p:cNvSpPr>
              <p:nvPr/>
            </p:nvSpPr>
            <p:spPr bwMode="auto">
              <a:xfrm>
                <a:off x="935" y="4019"/>
                <a:ext cx="59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>
                        <a:alpha val="74001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45791" dir="8778596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400">
                    <a:latin typeface="宋体" charset="-122"/>
                    <a:ea typeface="宋体" charset="-122"/>
                  </a:rPr>
                  <a:t>2</a:t>
                </a:r>
                <a:r>
                  <a:rPr lang="zh-CN" altLang="en-US" sz="2400">
                    <a:latin typeface="宋体" charset="-122"/>
                    <a:ea typeface="宋体" charset="-122"/>
                  </a:rPr>
                  <a:t>扇区</a:t>
                </a:r>
              </a:p>
            </p:txBody>
          </p:sp>
          <p:sp>
            <p:nvSpPr>
              <p:cNvPr id="28791" name="Line 119"/>
              <p:cNvSpPr>
                <a:spLocks noChangeShapeType="1"/>
              </p:cNvSpPr>
              <p:nvPr/>
            </p:nvSpPr>
            <p:spPr bwMode="auto">
              <a:xfrm flipV="1">
                <a:off x="1519" y="3702"/>
                <a:ext cx="545" cy="363"/>
              </a:xfrm>
              <a:prstGeom prst="line">
                <a:avLst/>
              </a:prstGeom>
              <a:noFill/>
              <a:ln w="9525">
                <a:solidFill>
                  <a:srgbClr val="FF050B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45791" dir="8778596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8793" name="Line 121"/>
            <p:cNvSpPr>
              <a:spLocks noChangeShapeType="1"/>
            </p:cNvSpPr>
            <p:nvPr/>
          </p:nvSpPr>
          <p:spPr bwMode="auto">
            <a:xfrm>
              <a:off x="1691" y="1071"/>
              <a:ext cx="68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94" name="Line 122"/>
            <p:cNvSpPr>
              <a:spLocks noChangeShapeType="1"/>
            </p:cNvSpPr>
            <p:nvPr/>
          </p:nvSpPr>
          <p:spPr bwMode="auto">
            <a:xfrm flipV="1">
              <a:off x="1632" y="1389"/>
              <a:ext cx="739" cy="1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95" name="Line 123"/>
            <p:cNvSpPr>
              <a:spLocks noChangeShapeType="1"/>
            </p:cNvSpPr>
            <p:nvPr/>
          </p:nvSpPr>
          <p:spPr bwMode="auto">
            <a:xfrm flipV="1">
              <a:off x="2144" y="1525"/>
              <a:ext cx="363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96" name="Line 124"/>
            <p:cNvSpPr>
              <a:spLocks noChangeShapeType="1"/>
            </p:cNvSpPr>
            <p:nvPr/>
          </p:nvSpPr>
          <p:spPr bwMode="auto">
            <a:xfrm flipV="1">
              <a:off x="2689" y="1525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97" name="Line 125"/>
            <p:cNvSpPr>
              <a:spLocks noChangeShapeType="1"/>
            </p:cNvSpPr>
            <p:nvPr/>
          </p:nvSpPr>
          <p:spPr bwMode="auto">
            <a:xfrm flipV="1">
              <a:off x="2689" y="727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98" name="Line 126"/>
            <p:cNvSpPr>
              <a:spLocks noChangeShapeType="1"/>
            </p:cNvSpPr>
            <p:nvPr/>
          </p:nvSpPr>
          <p:spPr bwMode="auto">
            <a:xfrm>
              <a:off x="2870" y="1480"/>
              <a:ext cx="363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99" name="Line 127"/>
            <p:cNvSpPr>
              <a:spLocks noChangeShapeType="1"/>
            </p:cNvSpPr>
            <p:nvPr/>
          </p:nvSpPr>
          <p:spPr bwMode="auto">
            <a:xfrm>
              <a:off x="2153" y="790"/>
              <a:ext cx="363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800" name="Line 128"/>
            <p:cNvSpPr>
              <a:spLocks noChangeShapeType="1"/>
            </p:cNvSpPr>
            <p:nvPr/>
          </p:nvSpPr>
          <p:spPr bwMode="auto">
            <a:xfrm flipV="1">
              <a:off x="2997" y="1117"/>
              <a:ext cx="635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801" name="Line 129"/>
            <p:cNvSpPr>
              <a:spLocks noChangeShapeType="1"/>
            </p:cNvSpPr>
            <p:nvPr/>
          </p:nvSpPr>
          <p:spPr bwMode="auto">
            <a:xfrm>
              <a:off x="2997" y="1397"/>
              <a:ext cx="68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802" name="Line 130"/>
            <p:cNvSpPr>
              <a:spLocks noChangeShapeType="1"/>
            </p:cNvSpPr>
            <p:nvPr/>
          </p:nvSpPr>
          <p:spPr bwMode="auto">
            <a:xfrm flipV="1">
              <a:off x="2870" y="844"/>
              <a:ext cx="363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8792" name="Text Box 120"/>
          <p:cNvSpPr txBox="1">
            <a:spLocks noChangeArrowheads="1"/>
          </p:cNvSpPr>
          <p:nvPr/>
        </p:nvSpPr>
        <p:spPr bwMode="auto">
          <a:xfrm>
            <a:off x="1447800" y="2895600"/>
            <a:ext cx="6553200" cy="1811338"/>
          </a:xfrm>
          <a:prstGeom prst="rect">
            <a:avLst/>
          </a:prstGeom>
          <a:solidFill>
            <a:srgbClr val="000000">
              <a:alpha val="70000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45791" dir="8778596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800">
                <a:solidFill>
                  <a:schemeClr val="bg1"/>
                </a:solidFill>
                <a:latin typeface="宋体" charset="-122"/>
                <a:ea typeface="宋体" charset="-122"/>
              </a:rPr>
              <a:t>硬盘寻址：（柱面号</a:t>
            </a:r>
            <a:r>
              <a:rPr lang="en-US" altLang="zh-CN" sz="2800">
                <a:solidFill>
                  <a:schemeClr val="bg1"/>
                </a:solidFill>
                <a:latin typeface="宋体" charset="-122"/>
                <a:ea typeface="宋体" charset="-122"/>
              </a:rPr>
              <a:t>, </a:t>
            </a:r>
            <a:r>
              <a:rPr lang="zh-CN" altLang="en-US" sz="2800">
                <a:solidFill>
                  <a:schemeClr val="bg1"/>
                </a:solidFill>
                <a:latin typeface="宋体" charset="-122"/>
                <a:ea typeface="宋体" charset="-122"/>
              </a:rPr>
              <a:t>磁头号</a:t>
            </a:r>
            <a:r>
              <a:rPr lang="en-US" altLang="zh-CN" sz="2800">
                <a:solidFill>
                  <a:schemeClr val="bg1"/>
                </a:solidFill>
                <a:latin typeface="宋体" charset="-122"/>
                <a:ea typeface="宋体" charset="-122"/>
              </a:rPr>
              <a:t>, </a:t>
            </a:r>
            <a:r>
              <a:rPr lang="zh-CN" altLang="en-US" sz="2800">
                <a:solidFill>
                  <a:schemeClr val="bg1"/>
                </a:solidFill>
                <a:latin typeface="宋体" charset="-122"/>
                <a:ea typeface="宋体" charset="-122"/>
              </a:rPr>
              <a:t>扇区号）</a:t>
            </a:r>
          </a:p>
          <a:p>
            <a:pPr algn="ctr">
              <a:spcBef>
                <a:spcPct val="50000"/>
              </a:spcBef>
            </a:pPr>
            <a:r>
              <a:rPr lang="en-US" altLang="zh-CN" sz="2800">
                <a:solidFill>
                  <a:schemeClr val="bg1"/>
                </a:solidFill>
                <a:latin typeface="宋体" charset="-122"/>
                <a:ea typeface="宋体" charset="-122"/>
              </a:rPr>
              <a:t>(1</a:t>
            </a:r>
            <a:r>
              <a:rPr lang="zh-CN" altLang="en-US" sz="2800">
                <a:solidFill>
                  <a:schemeClr val="bg1"/>
                </a:solidFill>
                <a:latin typeface="宋体" charset="-122"/>
                <a:ea typeface="宋体" charset="-122"/>
              </a:rPr>
              <a:t>柱面</a:t>
            </a:r>
            <a:r>
              <a:rPr lang="en-US" altLang="zh-CN" sz="2800">
                <a:solidFill>
                  <a:schemeClr val="bg1"/>
                </a:solidFill>
                <a:latin typeface="宋体" charset="-122"/>
                <a:ea typeface="宋体" charset="-122"/>
              </a:rPr>
              <a:t>2</a:t>
            </a:r>
            <a:r>
              <a:rPr lang="zh-CN" altLang="en-US" sz="2800">
                <a:solidFill>
                  <a:schemeClr val="bg1"/>
                </a:solidFill>
                <a:latin typeface="宋体" charset="-122"/>
                <a:ea typeface="宋体" charset="-122"/>
              </a:rPr>
              <a:t>磁头</a:t>
            </a:r>
            <a:r>
              <a:rPr lang="en-US" altLang="zh-CN" sz="2800">
                <a:solidFill>
                  <a:schemeClr val="bg1"/>
                </a:solidFill>
                <a:latin typeface="宋体" charset="-122"/>
                <a:ea typeface="宋体" charset="-122"/>
              </a:rPr>
              <a:t>6</a:t>
            </a:r>
            <a:r>
              <a:rPr lang="zh-CN" altLang="en-US" sz="2800">
                <a:solidFill>
                  <a:schemeClr val="bg1"/>
                </a:solidFill>
                <a:latin typeface="宋体" charset="-122"/>
                <a:ea typeface="宋体" charset="-122"/>
              </a:rPr>
              <a:t>扇区</a:t>
            </a:r>
            <a:r>
              <a:rPr lang="en-US" altLang="zh-CN" sz="2800">
                <a:solidFill>
                  <a:schemeClr val="bg1"/>
                </a:solidFill>
                <a:latin typeface="宋体" charset="-122"/>
                <a:ea typeface="宋体" charset="-122"/>
              </a:rPr>
              <a:t>)</a:t>
            </a:r>
            <a:r>
              <a:rPr lang="zh-CN" altLang="en-US" sz="2800">
                <a:solidFill>
                  <a:schemeClr val="bg1"/>
                </a:solidFill>
                <a:latin typeface="宋体" charset="-122"/>
                <a:ea typeface="宋体" charset="-122"/>
              </a:rPr>
              <a:t>在哪？</a:t>
            </a:r>
          </a:p>
          <a:p>
            <a:pPr algn="ctr">
              <a:spcBef>
                <a:spcPct val="50000"/>
              </a:spcBef>
            </a:pPr>
            <a:r>
              <a:rPr lang="en-US" altLang="zh-CN" sz="2800">
                <a:solidFill>
                  <a:schemeClr val="bg1"/>
                </a:solidFill>
                <a:latin typeface="宋体" charset="-122"/>
                <a:ea typeface="宋体" charset="-122"/>
              </a:rPr>
              <a:t>160GB=2000000</a:t>
            </a:r>
            <a:r>
              <a:rPr lang="zh-CN" altLang="en-US" sz="2800">
                <a:solidFill>
                  <a:schemeClr val="bg1"/>
                </a:solidFill>
                <a:latin typeface="宋体" charset="-122"/>
                <a:ea typeface="宋体" charset="-122"/>
              </a:rPr>
              <a:t>柱</a:t>
            </a:r>
            <a:r>
              <a:rPr lang="en-US" altLang="zh-CN" sz="2800">
                <a:solidFill>
                  <a:schemeClr val="bg1"/>
                </a:solidFill>
                <a:latin typeface="宋体" charset="-122"/>
                <a:ea typeface="宋体" charset="-122"/>
              </a:rPr>
              <a:t>2</a:t>
            </a:r>
            <a:r>
              <a:rPr lang="zh-CN" altLang="en-US" sz="2800">
                <a:solidFill>
                  <a:schemeClr val="bg1"/>
                </a:solidFill>
                <a:latin typeface="宋体" charset="-122"/>
                <a:ea typeface="宋体" charset="-122"/>
              </a:rPr>
              <a:t>头</a:t>
            </a:r>
            <a:r>
              <a:rPr lang="en-US" altLang="zh-CN" sz="2800">
                <a:solidFill>
                  <a:schemeClr val="bg1"/>
                </a:solidFill>
                <a:latin typeface="宋体" charset="-122"/>
                <a:ea typeface="宋体" charset="-122"/>
              </a:rPr>
              <a:t>63</a:t>
            </a:r>
            <a:r>
              <a:rPr lang="zh-CN" altLang="en-US" sz="2800">
                <a:solidFill>
                  <a:schemeClr val="bg1"/>
                </a:solidFill>
                <a:latin typeface="宋体" charset="-122"/>
                <a:ea typeface="宋体" charset="-122"/>
              </a:rPr>
              <a:t>扇区？</a:t>
            </a:r>
          </a:p>
        </p:txBody>
      </p:sp>
      <p:grpSp>
        <p:nvGrpSpPr>
          <p:cNvPr id="28831" name="Group 159"/>
          <p:cNvGrpSpPr>
            <a:grpSpLocks/>
          </p:cNvGrpSpPr>
          <p:nvPr/>
        </p:nvGrpSpPr>
        <p:grpSpPr bwMode="auto">
          <a:xfrm>
            <a:off x="1246582" y="1196752"/>
            <a:ext cx="5773690" cy="3505200"/>
            <a:chOff x="551" y="755"/>
            <a:chExt cx="4057" cy="2463"/>
          </a:xfrm>
        </p:grpSpPr>
        <p:grpSp>
          <p:nvGrpSpPr>
            <p:cNvPr id="28832" name="Group 160"/>
            <p:cNvGrpSpPr>
              <a:grpSpLocks/>
            </p:cNvGrpSpPr>
            <p:nvPr/>
          </p:nvGrpSpPr>
          <p:grpSpPr bwMode="auto">
            <a:xfrm>
              <a:off x="1133" y="2538"/>
              <a:ext cx="2517" cy="680"/>
              <a:chOff x="975" y="1525"/>
              <a:chExt cx="2517" cy="680"/>
            </a:xfrm>
          </p:grpSpPr>
          <p:sp>
            <p:nvSpPr>
              <p:cNvPr id="28833" name="AutoShape 161"/>
              <p:cNvSpPr>
                <a:spLocks noChangeArrowheads="1"/>
              </p:cNvSpPr>
              <p:nvPr/>
            </p:nvSpPr>
            <p:spPr bwMode="auto">
              <a:xfrm>
                <a:off x="975" y="1525"/>
                <a:ext cx="2517" cy="680"/>
              </a:xfrm>
              <a:prstGeom prst="can">
                <a:avLst>
                  <a:gd name="adj" fmla="val 50000"/>
                </a:avLst>
              </a:prstGeom>
              <a:solidFill>
                <a:srgbClr val="B2B2B2">
                  <a:alpha val="98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45791" dir="8778596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8834" name="Oval 162"/>
              <p:cNvSpPr>
                <a:spLocks noChangeArrowheads="1"/>
              </p:cNvSpPr>
              <p:nvPr/>
            </p:nvSpPr>
            <p:spPr bwMode="auto">
              <a:xfrm>
                <a:off x="1210" y="1570"/>
                <a:ext cx="2042" cy="245"/>
              </a:xfrm>
              <a:prstGeom prst="ellipse">
                <a:avLst/>
              </a:prstGeom>
              <a:solidFill>
                <a:schemeClr val="tx2">
                  <a:alpha val="98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45791" dir="8778596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8835" name="Oval 163"/>
              <p:cNvSpPr>
                <a:spLocks noChangeArrowheads="1"/>
              </p:cNvSpPr>
              <p:nvPr/>
            </p:nvSpPr>
            <p:spPr bwMode="auto">
              <a:xfrm>
                <a:off x="1436" y="1625"/>
                <a:ext cx="1598" cy="136"/>
              </a:xfrm>
              <a:prstGeom prst="ellipse">
                <a:avLst/>
              </a:prstGeom>
              <a:solidFill>
                <a:srgbClr val="FF050B">
                  <a:alpha val="98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45791" dir="8778596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8836" name="Oval 164"/>
              <p:cNvSpPr>
                <a:spLocks noChangeArrowheads="1"/>
              </p:cNvSpPr>
              <p:nvPr/>
            </p:nvSpPr>
            <p:spPr bwMode="auto">
              <a:xfrm>
                <a:off x="1900" y="1651"/>
                <a:ext cx="680" cy="74"/>
              </a:xfrm>
              <a:prstGeom prst="ellipse">
                <a:avLst/>
              </a:prstGeom>
              <a:solidFill>
                <a:srgbClr val="FFFFFF">
                  <a:alpha val="98000"/>
                </a:srgbClr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45791" dir="8778596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28837" name="Group 165"/>
            <p:cNvGrpSpPr>
              <a:grpSpLocks/>
            </p:cNvGrpSpPr>
            <p:nvPr/>
          </p:nvGrpSpPr>
          <p:grpSpPr bwMode="auto">
            <a:xfrm>
              <a:off x="1133" y="2057"/>
              <a:ext cx="2517" cy="680"/>
              <a:chOff x="975" y="1525"/>
              <a:chExt cx="2517" cy="680"/>
            </a:xfrm>
          </p:grpSpPr>
          <p:sp>
            <p:nvSpPr>
              <p:cNvPr id="28838" name="AutoShape 166"/>
              <p:cNvSpPr>
                <a:spLocks noChangeArrowheads="1"/>
              </p:cNvSpPr>
              <p:nvPr/>
            </p:nvSpPr>
            <p:spPr bwMode="auto">
              <a:xfrm>
                <a:off x="975" y="1525"/>
                <a:ext cx="2517" cy="680"/>
              </a:xfrm>
              <a:prstGeom prst="can">
                <a:avLst>
                  <a:gd name="adj" fmla="val 50000"/>
                </a:avLst>
              </a:prstGeom>
              <a:solidFill>
                <a:srgbClr val="B2B2B2">
                  <a:alpha val="92999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45791" dir="8778596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8839" name="Oval 167"/>
              <p:cNvSpPr>
                <a:spLocks noChangeArrowheads="1"/>
              </p:cNvSpPr>
              <p:nvPr/>
            </p:nvSpPr>
            <p:spPr bwMode="auto">
              <a:xfrm>
                <a:off x="1210" y="1570"/>
                <a:ext cx="2042" cy="245"/>
              </a:xfrm>
              <a:prstGeom prst="ellipse">
                <a:avLst/>
              </a:prstGeom>
              <a:solidFill>
                <a:schemeClr val="tx2">
                  <a:alpha val="92999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45791" dir="8778596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8840" name="Oval 168"/>
              <p:cNvSpPr>
                <a:spLocks noChangeArrowheads="1"/>
              </p:cNvSpPr>
              <p:nvPr/>
            </p:nvSpPr>
            <p:spPr bwMode="auto">
              <a:xfrm>
                <a:off x="1436" y="1625"/>
                <a:ext cx="1598" cy="136"/>
              </a:xfrm>
              <a:prstGeom prst="ellipse">
                <a:avLst/>
              </a:prstGeom>
              <a:solidFill>
                <a:srgbClr val="FF050B">
                  <a:alpha val="92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45791" dir="8778596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8841" name="Oval 169"/>
              <p:cNvSpPr>
                <a:spLocks noChangeArrowheads="1"/>
              </p:cNvSpPr>
              <p:nvPr/>
            </p:nvSpPr>
            <p:spPr bwMode="auto">
              <a:xfrm>
                <a:off x="1900" y="1651"/>
                <a:ext cx="680" cy="74"/>
              </a:xfrm>
              <a:prstGeom prst="ellipse">
                <a:avLst/>
              </a:prstGeom>
              <a:solidFill>
                <a:srgbClr val="FFFFFF">
                  <a:alpha val="92999"/>
                </a:srgbClr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45791" dir="8778596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8842" name="AutoShape 170"/>
            <p:cNvSpPr>
              <a:spLocks noChangeArrowheads="1"/>
            </p:cNvSpPr>
            <p:nvPr/>
          </p:nvSpPr>
          <p:spPr bwMode="auto">
            <a:xfrm>
              <a:off x="1133" y="1585"/>
              <a:ext cx="2517" cy="680"/>
            </a:xfrm>
            <a:prstGeom prst="can">
              <a:avLst>
                <a:gd name="adj" fmla="val 50000"/>
              </a:avLst>
            </a:prstGeom>
            <a:solidFill>
              <a:srgbClr val="B2B2B2">
                <a:alpha val="92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843" name="Oval 171"/>
            <p:cNvSpPr>
              <a:spLocks noChangeArrowheads="1"/>
            </p:cNvSpPr>
            <p:nvPr/>
          </p:nvSpPr>
          <p:spPr bwMode="auto">
            <a:xfrm>
              <a:off x="1368" y="1630"/>
              <a:ext cx="2042" cy="245"/>
            </a:xfrm>
            <a:prstGeom prst="ellipse">
              <a:avLst/>
            </a:prstGeom>
            <a:solidFill>
              <a:schemeClr val="tx2">
                <a:alpha val="74001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844" name="Oval 172"/>
            <p:cNvSpPr>
              <a:spLocks noChangeArrowheads="1"/>
            </p:cNvSpPr>
            <p:nvPr/>
          </p:nvSpPr>
          <p:spPr bwMode="auto">
            <a:xfrm>
              <a:off x="1594" y="1685"/>
              <a:ext cx="1598" cy="136"/>
            </a:xfrm>
            <a:prstGeom prst="ellipse">
              <a:avLst/>
            </a:prstGeom>
            <a:solidFill>
              <a:srgbClr val="FF050B">
                <a:alpha val="74001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845" name="Oval 173"/>
            <p:cNvSpPr>
              <a:spLocks noChangeArrowheads="1"/>
            </p:cNvSpPr>
            <p:nvPr/>
          </p:nvSpPr>
          <p:spPr bwMode="auto">
            <a:xfrm>
              <a:off x="2058" y="1711"/>
              <a:ext cx="680" cy="74"/>
            </a:xfrm>
            <a:prstGeom prst="ellipse">
              <a:avLst/>
            </a:prstGeom>
            <a:solidFill>
              <a:srgbClr val="FFFFFF">
                <a:alpha val="74001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846" name="Text Box 174"/>
            <p:cNvSpPr txBox="1">
              <a:spLocks noChangeArrowheads="1"/>
            </p:cNvSpPr>
            <p:nvPr/>
          </p:nvSpPr>
          <p:spPr bwMode="auto">
            <a:xfrm>
              <a:off x="4012" y="1164"/>
              <a:ext cx="59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74001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>
                  <a:latin typeface="宋体" charset="-122"/>
                  <a:ea typeface="宋体" charset="-122"/>
                </a:rPr>
                <a:t>C</a:t>
              </a:r>
              <a:r>
                <a:rPr lang="zh-CN" altLang="en-US" sz="2400">
                  <a:latin typeface="宋体" charset="-122"/>
                  <a:ea typeface="宋体" charset="-122"/>
                </a:rPr>
                <a:t>分区</a:t>
              </a:r>
            </a:p>
          </p:txBody>
        </p:sp>
        <p:sp>
          <p:nvSpPr>
            <p:cNvPr id="28847" name="Line 175"/>
            <p:cNvSpPr>
              <a:spLocks noChangeShapeType="1"/>
            </p:cNvSpPr>
            <p:nvPr/>
          </p:nvSpPr>
          <p:spPr bwMode="auto">
            <a:xfrm flipV="1">
              <a:off x="3492" y="1449"/>
              <a:ext cx="680" cy="272"/>
            </a:xfrm>
            <a:prstGeom prst="line">
              <a:avLst/>
            </a:prstGeom>
            <a:noFill/>
            <a:ln w="38100">
              <a:solidFill>
                <a:srgbClr val="FF050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848" name="Text Box 176"/>
            <p:cNvSpPr txBox="1">
              <a:spLocks noChangeArrowheads="1"/>
            </p:cNvSpPr>
            <p:nvPr/>
          </p:nvSpPr>
          <p:spPr bwMode="auto">
            <a:xfrm>
              <a:off x="3331" y="755"/>
              <a:ext cx="59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74001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>
                  <a:latin typeface="宋体" charset="-122"/>
                  <a:ea typeface="宋体" charset="-122"/>
                </a:rPr>
                <a:t>D</a:t>
              </a:r>
              <a:r>
                <a:rPr lang="zh-CN" altLang="en-US" sz="2400">
                  <a:latin typeface="宋体" charset="-122"/>
                  <a:ea typeface="宋体" charset="-122"/>
                </a:rPr>
                <a:t>分区</a:t>
              </a:r>
            </a:p>
          </p:txBody>
        </p:sp>
        <p:sp>
          <p:nvSpPr>
            <p:cNvPr id="28849" name="Line 177"/>
            <p:cNvSpPr>
              <a:spLocks noChangeShapeType="1"/>
            </p:cNvSpPr>
            <p:nvPr/>
          </p:nvSpPr>
          <p:spPr bwMode="auto">
            <a:xfrm flipV="1">
              <a:off x="3265" y="995"/>
              <a:ext cx="272" cy="771"/>
            </a:xfrm>
            <a:prstGeom prst="line">
              <a:avLst/>
            </a:prstGeom>
            <a:noFill/>
            <a:ln w="38100">
              <a:solidFill>
                <a:srgbClr val="FF050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850" name="Text Box 178"/>
            <p:cNvSpPr txBox="1">
              <a:spLocks noChangeArrowheads="1"/>
            </p:cNvSpPr>
            <p:nvPr/>
          </p:nvSpPr>
          <p:spPr bwMode="auto">
            <a:xfrm>
              <a:off x="551" y="801"/>
              <a:ext cx="88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74001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>
                  <a:latin typeface="宋体" charset="-122"/>
                  <a:ea typeface="宋体" charset="-122"/>
                </a:rPr>
                <a:t>扩展分区</a:t>
              </a:r>
            </a:p>
          </p:txBody>
        </p:sp>
        <p:sp>
          <p:nvSpPr>
            <p:cNvPr id="28851" name="Line 179"/>
            <p:cNvSpPr>
              <a:spLocks noChangeShapeType="1"/>
            </p:cNvSpPr>
            <p:nvPr/>
          </p:nvSpPr>
          <p:spPr bwMode="auto">
            <a:xfrm flipH="1" flipV="1">
              <a:off x="1042" y="1041"/>
              <a:ext cx="817" cy="725"/>
            </a:xfrm>
            <a:prstGeom prst="line">
              <a:avLst/>
            </a:prstGeom>
            <a:noFill/>
            <a:ln w="38100">
              <a:solidFill>
                <a:srgbClr val="FF050B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8852" name="Text Box 180"/>
          <p:cNvSpPr txBox="1">
            <a:spLocks noChangeArrowheads="1"/>
          </p:cNvSpPr>
          <p:nvPr/>
        </p:nvSpPr>
        <p:spPr bwMode="auto">
          <a:xfrm>
            <a:off x="4078288" y="4856163"/>
            <a:ext cx="4765675" cy="15621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74001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45791" dir="87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>
                <a:latin typeface="宋体" charset="-122"/>
                <a:ea typeface="宋体" charset="-122"/>
              </a:rPr>
              <a:t>1</a:t>
            </a:r>
            <a:r>
              <a:rPr lang="zh-CN" altLang="en-US" sz="2400">
                <a:latin typeface="宋体" charset="-122"/>
                <a:ea typeface="宋体" charset="-122"/>
              </a:rPr>
              <a:t>、主引导扇区：</a:t>
            </a:r>
            <a:r>
              <a:rPr lang="en-US" altLang="zh-CN" sz="2400">
                <a:latin typeface="宋体" charset="-122"/>
                <a:ea typeface="宋体" charset="-122"/>
              </a:rPr>
              <a:t>0</a:t>
            </a:r>
            <a:r>
              <a:rPr lang="zh-CN" altLang="en-US" sz="2400">
                <a:latin typeface="宋体" charset="-122"/>
                <a:ea typeface="宋体" charset="-122"/>
              </a:rPr>
              <a:t>柱面</a:t>
            </a:r>
            <a:r>
              <a:rPr lang="en-US" altLang="zh-CN" sz="2400">
                <a:latin typeface="宋体" charset="-122"/>
                <a:ea typeface="宋体" charset="-122"/>
              </a:rPr>
              <a:t>0</a:t>
            </a:r>
            <a:r>
              <a:rPr lang="zh-CN" altLang="en-US" sz="2400">
                <a:latin typeface="宋体" charset="-122"/>
                <a:ea typeface="宋体" charset="-122"/>
              </a:rPr>
              <a:t>磁头</a:t>
            </a:r>
            <a:r>
              <a:rPr lang="en-US" altLang="zh-CN" sz="2400">
                <a:latin typeface="宋体" charset="-122"/>
                <a:ea typeface="宋体" charset="-122"/>
              </a:rPr>
              <a:t>1</a:t>
            </a:r>
            <a:r>
              <a:rPr lang="zh-CN" altLang="en-US" sz="2400">
                <a:latin typeface="宋体" charset="-122"/>
                <a:ea typeface="宋体" charset="-122"/>
              </a:rPr>
              <a:t>扇区</a:t>
            </a:r>
          </a:p>
          <a:p>
            <a:r>
              <a:rPr lang="en-US" altLang="zh-CN" sz="2400">
                <a:latin typeface="宋体" charset="-122"/>
                <a:ea typeface="宋体" charset="-122"/>
              </a:rPr>
              <a:t>2</a:t>
            </a:r>
            <a:r>
              <a:rPr lang="zh-CN" altLang="en-US" sz="2400">
                <a:latin typeface="宋体" charset="-122"/>
                <a:ea typeface="宋体" charset="-122"/>
              </a:rPr>
              <a:t>、一个硬盘只有四个主分区</a:t>
            </a:r>
          </a:p>
          <a:p>
            <a:r>
              <a:rPr lang="en-US" altLang="zh-CN" sz="2400">
                <a:latin typeface="宋体" charset="-122"/>
                <a:ea typeface="宋体" charset="-122"/>
              </a:rPr>
              <a:t>3</a:t>
            </a:r>
            <a:r>
              <a:rPr lang="zh-CN" altLang="en-US" sz="2400">
                <a:latin typeface="宋体" charset="-122"/>
                <a:ea typeface="宋体" charset="-122"/>
              </a:rPr>
              <a:t>、扩展分区可建立很多逻辑分区</a:t>
            </a:r>
          </a:p>
          <a:p>
            <a:r>
              <a:rPr lang="en-US" altLang="zh-CN" sz="2400">
                <a:latin typeface="宋体" charset="-122"/>
                <a:ea typeface="宋体" charset="-122"/>
              </a:rPr>
              <a:t>4</a:t>
            </a:r>
            <a:r>
              <a:rPr lang="zh-CN" altLang="en-US" sz="2400">
                <a:latin typeface="宋体" charset="-122"/>
                <a:ea typeface="宋体" charset="-122"/>
              </a:rPr>
              <a:t>、柱面是分区的边界</a:t>
            </a:r>
          </a:p>
        </p:txBody>
      </p:sp>
      <p:grpSp>
        <p:nvGrpSpPr>
          <p:cNvPr id="28875" name="Group 203"/>
          <p:cNvGrpSpPr>
            <a:grpSpLocks/>
          </p:cNvGrpSpPr>
          <p:nvPr/>
        </p:nvGrpSpPr>
        <p:grpSpPr bwMode="auto">
          <a:xfrm>
            <a:off x="1547664" y="908720"/>
            <a:ext cx="6789737" cy="5567363"/>
            <a:chOff x="1007" y="712"/>
            <a:chExt cx="4277" cy="3507"/>
          </a:xfrm>
        </p:grpSpPr>
        <p:sp>
          <p:nvSpPr>
            <p:cNvPr id="28863" name="Rectangle 191"/>
            <p:cNvSpPr>
              <a:spLocks noChangeArrowheads="1"/>
            </p:cNvSpPr>
            <p:nvPr/>
          </p:nvSpPr>
          <p:spPr bwMode="auto">
            <a:xfrm>
              <a:off x="1020" y="981"/>
              <a:ext cx="1270" cy="1451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2800">
                  <a:latin typeface="宋体" charset="-122"/>
                  <a:ea typeface="宋体" charset="-122"/>
                </a:rPr>
                <a:t>主引导程序</a:t>
              </a:r>
            </a:p>
          </p:txBody>
        </p:sp>
        <p:sp>
          <p:nvSpPr>
            <p:cNvPr id="28864" name="Rectangle 192"/>
            <p:cNvSpPr>
              <a:spLocks noChangeArrowheads="1"/>
            </p:cNvSpPr>
            <p:nvPr/>
          </p:nvSpPr>
          <p:spPr bwMode="auto">
            <a:xfrm>
              <a:off x="1020" y="2442"/>
              <a:ext cx="1270" cy="816"/>
            </a:xfrm>
            <a:prstGeom prst="rect">
              <a:avLst/>
            </a:prstGeom>
            <a:solidFill>
              <a:srgbClr val="00FF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2800">
                  <a:latin typeface="宋体" charset="-122"/>
                  <a:ea typeface="宋体" charset="-122"/>
                </a:rPr>
                <a:t>分区表</a:t>
              </a:r>
            </a:p>
          </p:txBody>
        </p:sp>
        <p:sp>
          <p:nvSpPr>
            <p:cNvPr id="28865" name="Rectangle 193"/>
            <p:cNvSpPr>
              <a:spLocks noChangeArrowheads="1"/>
            </p:cNvSpPr>
            <p:nvPr/>
          </p:nvSpPr>
          <p:spPr bwMode="auto">
            <a:xfrm>
              <a:off x="1020" y="3267"/>
              <a:ext cx="1270" cy="299"/>
            </a:xfrm>
            <a:prstGeom prst="rect">
              <a:avLst/>
            </a:prstGeom>
            <a:solidFill>
              <a:srgbClr val="00FF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2800">
                  <a:latin typeface="宋体" charset="-122"/>
                  <a:ea typeface="宋体" charset="-122"/>
                </a:rPr>
                <a:t>55AA</a:t>
              </a:r>
            </a:p>
          </p:txBody>
        </p:sp>
        <p:sp>
          <p:nvSpPr>
            <p:cNvPr id="28866" name="Line 194"/>
            <p:cNvSpPr>
              <a:spLocks noChangeShapeType="1"/>
            </p:cNvSpPr>
            <p:nvPr/>
          </p:nvSpPr>
          <p:spPr bwMode="auto">
            <a:xfrm>
              <a:off x="1020" y="2858"/>
              <a:ext cx="1270" cy="0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867" name="Line 195"/>
            <p:cNvSpPr>
              <a:spLocks noChangeShapeType="1"/>
            </p:cNvSpPr>
            <p:nvPr/>
          </p:nvSpPr>
          <p:spPr bwMode="auto">
            <a:xfrm>
              <a:off x="1020" y="3067"/>
              <a:ext cx="1270" cy="0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868" name="Line 196"/>
            <p:cNvSpPr>
              <a:spLocks noChangeShapeType="1"/>
            </p:cNvSpPr>
            <p:nvPr/>
          </p:nvSpPr>
          <p:spPr bwMode="auto">
            <a:xfrm>
              <a:off x="1020" y="2659"/>
              <a:ext cx="1270" cy="0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869" name="Text Box 197"/>
            <p:cNvSpPr txBox="1">
              <a:spLocks noChangeArrowheads="1"/>
            </p:cNvSpPr>
            <p:nvPr/>
          </p:nvSpPr>
          <p:spPr bwMode="auto">
            <a:xfrm>
              <a:off x="3515" y="1389"/>
              <a:ext cx="1769" cy="27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74001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>
                  <a:latin typeface="宋体" charset="-122"/>
                  <a:ea typeface="宋体" charset="-122"/>
                </a:rPr>
                <a:t>启动标志：</a:t>
              </a:r>
              <a:r>
                <a:rPr lang="en-US" altLang="zh-CN" sz="2400">
                  <a:latin typeface="宋体" charset="-122"/>
                  <a:ea typeface="宋体" charset="-122"/>
                </a:rPr>
                <a:t>80</a:t>
              </a:r>
            </a:p>
            <a:p>
              <a:pPr>
                <a:spcBef>
                  <a:spcPct val="50000"/>
                </a:spcBef>
              </a:pPr>
              <a:r>
                <a:rPr lang="zh-CN" altLang="en-US" sz="2400">
                  <a:latin typeface="宋体" charset="-122"/>
                  <a:ea typeface="宋体" charset="-122"/>
                </a:rPr>
                <a:t>分区起始柱面号</a:t>
              </a:r>
            </a:p>
            <a:p>
              <a:pPr>
                <a:spcBef>
                  <a:spcPct val="50000"/>
                </a:spcBef>
              </a:pPr>
              <a:r>
                <a:rPr lang="zh-CN" altLang="en-US" sz="2400">
                  <a:latin typeface="宋体" charset="-122"/>
                  <a:ea typeface="宋体" charset="-122"/>
                </a:rPr>
                <a:t>分区起始磁头号</a:t>
              </a:r>
            </a:p>
            <a:p>
              <a:pPr>
                <a:spcBef>
                  <a:spcPct val="50000"/>
                </a:spcBef>
              </a:pPr>
              <a:r>
                <a:rPr lang="zh-CN" altLang="en-US" sz="2400">
                  <a:latin typeface="宋体" charset="-122"/>
                  <a:ea typeface="宋体" charset="-122"/>
                </a:rPr>
                <a:t>分区起始扇区号</a:t>
              </a:r>
            </a:p>
            <a:p>
              <a:pPr>
                <a:spcBef>
                  <a:spcPct val="50000"/>
                </a:spcBef>
              </a:pPr>
              <a:r>
                <a:rPr lang="en-US" altLang="zh-CN" sz="2400">
                  <a:latin typeface="宋体" charset="-122"/>
                  <a:ea typeface="宋体" charset="-122"/>
                </a:rPr>
                <a:t>……</a:t>
              </a:r>
            </a:p>
            <a:p>
              <a:r>
                <a:rPr lang="zh-CN" altLang="en-US" sz="2400">
                  <a:latin typeface="宋体" charset="-122"/>
                  <a:ea typeface="宋体" charset="-122"/>
                </a:rPr>
                <a:t>分区结束柱面号</a:t>
              </a:r>
            </a:p>
            <a:p>
              <a:r>
                <a:rPr lang="zh-CN" altLang="en-US" sz="2400">
                  <a:latin typeface="宋体" charset="-122"/>
                  <a:ea typeface="宋体" charset="-122"/>
                </a:rPr>
                <a:t>分区结束磁头号</a:t>
              </a:r>
            </a:p>
            <a:p>
              <a:r>
                <a:rPr lang="zh-CN" altLang="en-US" sz="2400">
                  <a:latin typeface="宋体" charset="-122"/>
                  <a:ea typeface="宋体" charset="-122"/>
                </a:rPr>
                <a:t>分区结束扇区号</a:t>
              </a:r>
            </a:p>
            <a:p>
              <a:pPr>
                <a:spcBef>
                  <a:spcPct val="50000"/>
                </a:spcBef>
              </a:pPr>
              <a:r>
                <a:rPr lang="zh-CN" altLang="en-US" sz="2400">
                  <a:latin typeface="宋体" charset="-122"/>
                  <a:ea typeface="宋体" charset="-122"/>
                </a:rPr>
                <a:t>总扇区数</a:t>
              </a:r>
            </a:p>
          </p:txBody>
        </p:sp>
        <p:sp>
          <p:nvSpPr>
            <p:cNvPr id="28870" name="Line 198"/>
            <p:cNvSpPr>
              <a:spLocks noChangeShapeType="1"/>
            </p:cNvSpPr>
            <p:nvPr/>
          </p:nvSpPr>
          <p:spPr bwMode="auto">
            <a:xfrm flipV="1">
              <a:off x="2290" y="1099"/>
              <a:ext cx="1679" cy="1361"/>
            </a:xfrm>
            <a:prstGeom prst="line">
              <a:avLst/>
            </a:prstGeom>
            <a:noFill/>
            <a:ln w="38100">
              <a:solidFill>
                <a:srgbClr val="FF050B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871" name="Line 199"/>
            <p:cNvSpPr>
              <a:spLocks noChangeShapeType="1"/>
            </p:cNvSpPr>
            <p:nvPr/>
          </p:nvSpPr>
          <p:spPr bwMode="auto">
            <a:xfrm>
              <a:off x="2290" y="2632"/>
              <a:ext cx="1452" cy="1587"/>
            </a:xfrm>
            <a:prstGeom prst="line">
              <a:avLst/>
            </a:prstGeom>
            <a:noFill/>
            <a:ln w="38100">
              <a:solidFill>
                <a:srgbClr val="FF050B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872" name="AutoShape 200"/>
            <p:cNvSpPr>
              <a:spLocks/>
            </p:cNvSpPr>
            <p:nvPr/>
          </p:nvSpPr>
          <p:spPr bwMode="auto">
            <a:xfrm>
              <a:off x="3216" y="1498"/>
              <a:ext cx="317" cy="2404"/>
            </a:xfrm>
            <a:prstGeom prst="leftBrace">
              <a:avLst>
                <a:gd name="adj1" fmla="val 63197"/>
                <a:gd name="adj2" fmla="val 4962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74001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873" name="Text Box 201"/>
            <p:cNvSpPr txBox="1">
              <a:spLocks noChangeArrowheads="1"/>
            </p:cNvSpPr>
            <p:nvPr/>
          </p:nvSpPr>
          <p:spPr bwMode="auto">
            <a:xfrm>
              <a:off x="2642" y="2553"/>
              <a:ext cx="54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74001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>
                  <a:latin typeface="宋体" charset="-122"/>
                  <a:ea typeface="宋体" charset="-122"/>
                </a:rPr>
                <a:t>16</a:t>
              </a:r>
              <a:r>
                <a:rPr lang="zh-CN" altLang="en-US">
                  <a:latin typeface="宋体" charset="-122"/>
                  <a:ea typeface="宋体" charset="-122"/>
                </a:rPr>
                <a:t>字节</a:t>
              </a:r>
            </a:p>
          </p:txBody>
        </p:sp>
        <p:sp>
          <p:nvSpPr>
            <p:cNvPr id="28874" name="Text Box 202"/>
            <p:cNvSpPr txBox="1">
              <a:spLocks noChangeArrowheads="1"/>
            </p:cNvSpPr>
            <p:nvPr/>
          </p:nvSpPr>
          <p:spPr bwMode="auto">
            <a:xfrm>
              <a:off x="1007" y="712"/>
              <a:ext cx="9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74001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45791" dir="877859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>
                  <a:latin typeface="宋体" charset="-122"/>
                  <a:ea typeface="宋体" charset="-122"/>
                </a:rPr>
                <a:t>0</a:t>
              </a:r>
              <a:r>
                <a:rPr lang="zh-CN" altLang="en-US">
                  <a:latin typeface="宋体" charset="-122"/>
                  <a:ea typeface="宋体" charset="-122"/>
                </a:rPr>
                <a:t>柱</a:t>
              </a:r>
              <a:r>
                <a:rPr lang="en-US" altLang="zh-CN">
                  <a:latin typeface="宋体" charset="-122"/>
                  <a:ea typeface="宋体" charset="-122"/>
                </a:rPr>
                <a:t>0</a:t>
              </a:r>
              <a:r>
                <a:rPr lang="zh-CN" altLang="en-US">
                  <a:latin typeface="宋体" charset="-122"/>
                  <a:ea typeface="宋体" charset="-122"/>
                </a:rPr>
                <a:t>头</a:t>
              </a:r>
              <a:r>
                <a:rPr lang="en-US" altLang="zh-CN">
                  <a:latin typeface="宋体" charset="-122"/>
                  <a:ea typeface="宋体" charset="-122"/>
                </a:rPr>
                <a:t>1</a:t>
              </a:r>
              <a:r>
                <a:rPr lang="zh-CN" altLang="en-US">
                  <a:latin typeface="宋体" charset="-122"/>
                  <a:ea typeface="宋体" charset="-122"/>
                </a:rPr>
                <a:t>扇区</a:t>
              </a:r>
            </a:p>
          </p:txBody>
        </p:sp>
      </p:grpSp>
      <p:grpSp>
        <p:nvGrpSpPr>
          <p:cNvPr id="28876" name="Group 204"/>
          <p:cNvGrpSpPr>
            <a:grpSpLocks/>
          </p:cNvGrpSpPr>
          <p:nvPr/>
        </p:nvGrpSpPr>
        <p:grpSpPr bwMode="auto">
          <a:xfrm>
            <a:off x="1316038" y="1295400"/>
            <a:ext cx="6913562" cy="4897438"/>
            <a:chOff x="829" y="912"/>
            <a:chExt cx="4355" cy="3085"/>
          </a:xfrm>
        </p:grpSpPr>
        <p:sp>
          <p:nvSpPr>
            <p:cNvPr id="28877" name="Text Box 205"/>
            <p:cNvSpPr txBox="1">
              <a:spLocks noChangeArrowheads="1"/>
            </p:cNvSpPr>
            <p:nvPr/>
          </p:nvSpPr>
          <p:spPr bwMode="auto">
            <a:xfrm>
              <a:off x="829" y="912"/>
              <a:ext cx="1780" cy="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3000">
                  <a:latin typeface="宋体" charset="-122"/>
                </a:rPr>
                <a:t>硬盘分区方案：</a:t>
              </a:r>
            </a:p>
          </p:txBody>
        </p:sp>
        <p:sp>
          <p:nvSpPr>
            <p:cNvPr id="28878" name="Text Box 206"/>
            <p:cNvSpPr txBox="1">
              <a:spLocks noChangeArrowheads="1"/>
            </p:cNvSpPr>
            <p:nvPr/>
          </p:nvSpPr>
          <p:spPr bwMode="auto">
            <a:xfrm>
              <a:off x="1691" y="1547"/>
              <a:ext cx="771" cy="456"/>
            </a:xfrm>
            <a:prstGeom prst="rect">
              <a:avLst/>
            </a:prstGeom>
            <a:solidFill>
              <a:srgbClr val="00FF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205200" rIns="79200" bIns="2052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000">
                  <a:latin typeface="宋体" charset="-122"/>
                </a:rPr>
                <a:t>引导程序</a:t>
              </a:r>
            </a:p>
          </p:txBody>
        </p:sp>
        <p:sp>
          <p:nvSpPr>
            <p:cNvPr id="28879" name="Text Box 207"/>
            <p:cNvSpPr txBox="1">
              <a:spLocks noChangeArrowheads="1"/>
            </p:cNvSpPr>
            <p:nvPr/>
          </p:nvSpPr>
          <p:spPr bwMode="auto">
            <a:xfrm>
              <a:off x="2462" y="1547"/>
              <a:ext cx="680" cy="456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08000" tIns="205200" rIns="108000" bIns="2052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000">
                  <a:solidFill>
                    <a:schemeClr val="bg1"/>
                  </a:solidFill>
                  <a:latin typeface="宋体" charset="-122"/>
                </a:rPr>
                <a:t>主分区</a:t>
              </a:r>
            </a:p>
          </p:txBody>
        </p:sp>
        <p:sp>
          <p:nvSpPr>
            <p:cNvPr id="28880" name="Text Box 208"/>
            <p:cNvSpPr txBox="1">
              <a:spLocks noChangeArrowheads="1"/>
            </p:cNvSpPr>
            <p:nvPr/>
          </p:nvSpPr>
          <p:spPr bwMode="auto">
            <a:xfrm>
              <a:off x="3142" y="1547"/>
              <a:ext cx="680" cy="456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08000" tIns="205200" rIns="108000" bIns="2052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000">
                  <a:solidFill>
                    <a:schemeClr val="bg1"/>
                  </a:solidFill>
                  <a:latin typeface="宋体" charset="-122"/>
                </a:rPr>
                <a:t>主分区</a:t>
              </a:r>
            </a:p>
          </p:txBody>
        </p:sp>
        <p:sp>
          <p:nvSpPr>
            <p:cNvPr id="28881" name="Text Box 209"/>
            <p:cNvSpPr txBox="1">
              <a:spLocks noChangeArrowheads="1"/>
            </p:cNvSpPr>
            <p:nvPr/>
          </p:nvSpPr>
          <p:spPr bwMode="auto">
            <a:xfrm>
              <a:off x="3822" y="1547"/>
              <a:ext cx="681" cy="456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08000" tIns="205200" rIns="108000" bIns="2052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000">
                  <a:solidFill>
                    <a:schemeClr val="bg1"/>
                  </a:solidFill>
                  <a:latin typeface="宋体" charset="-122"/>
                </a:rPr>
                <a:t>主分区</a:t>
              </a:r>
            </a:p>
          </p:txBody>
        </p:sp>
        <p:sp>
          <p:nvSpPr>
            <p:cNvPr id="28882" name="Text Box 210"/>
            <p:cNvSpPr txBox="1">
              <a:spLocks noChangeArrowheads="1"/>
            </p:cNvSpPr>
            <p:nvPr/>
          </p:nvSpPr>
          <p:spPr bwMode="auto">
            <a:xfrm>
              <a:off x="4503" y="1547"/>
              <a:ext cx="680" cy="456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08000" tIns="205200" rIns="108000" bIns="2052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000">
                  <a:solidFill>
                    <a:schemeClr val="bg1"/>
                  </a:solidFill>
                  <a:latin typeface="宋体" charset="-122"/>
                </a:rPr>
                <a:t>主分区</a:t>
              </a:r>
            </a:p>
          </p:txBody>
        </p:sp>
        <p:sp>
          <p:nvSpPr>
            <p:cNvPr id="28883" name="Text Box 211"/>
            <p:cNvSpPr txBox="1">
              <a:spLocks noChangeArrowheads="1"/>
            </p:cNvSpPr>
            <p:nvPr/>
          </p:nvSpPr>
          <p:spPr bwMode="auto">
            <a:xfrm>
              <a:off x="1009" y="1623"/>
              <a:ext cx="500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000">
                  <a:latin typeface="宋体" charset="-122"/>
                </a:rPr>
                <a:t>方案</a:t>
              </a:r>
              <a:r>
                <a:rPr lang="en-US" altLang="zh-CN" sz="2000">
                  <a:latin typeface="宋体" charset="-122"/>
                </a:rPr>
                <a:t>1</a:t>
              </a:r>
            </a:p>
          </p:txBody>
        </p:sp>
        <p:grpSp>
          <p:nvGrpSpPr>
            <p:cNvPr id="28884" name="Group 212"/>
            <p:cNvGrpSpPr>
              <a:grpSpLocks/>
            </p:cNvGrpSpPr>
            <p:nvPr/>
          </p:nvGrpSpPr>
          <p:grpSpPr bwMode="auto">
            <a:xfrm>
              <a:off x="1010" y="2180"/>
              <a:ext cx="4174" cy="456"/>
              <a:chOff x="249" y="2203"/>
              <a:chExt cx="4174" cy="456"/>
            </a:xfrm>
          </p:grpSpPr>
          <p:sp>
            <p:nvSpPr>
              <p:cNvPr id="28885" name="Text Box 213"/>
              <p:cNvSpPr txBox="1">
                <a:spLocks noChangeArrowheads="1"/>
              </p:cNvSpPr>
              <p:nvPr/>
            </p:nvSpPr>
            <p:spPr bwMode="auto">
              <a:xfrm>
                <a:off x="931" y="2203"/>
                <a:ext cx="771" cy="456"/>
              </a:xfrm>
              <a:prstGeom prst="rect">
                <a:avLst/>
              </a:prstGeom>
              <a:solidFill>
                <a:srgbClr val="00FF00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9200" tIns="205200" rIns="79200" bIns="205200">
                <a:spAutoFit/>
              </a:bodyPr>
              <a:lstStyle>
                <a:lvl1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000">
                    <a:latin typeface="宋体" charset="-122"/>
                  </a:rPr>
                  <a:t>引导程序</a:t>
                </a:r>
              </a:p>
            </p:txBody>
          </p:sp>
          <p:sp>
            <p:nvSpPr>
              <p:cNvPr id="28886" name="Text Box 214"/>
              <p:cNvSpPr txBox="1">
                <a:spLocks noChangeArrowheads="1"/>
              </p:cNvSpPr>
              <p:nvPr/>
            </p:nvSpPr>
            <p:spPr bwMode="auto">
              <a:xfrm>
                <a:off x="1702" y="2203"/>
                <a:ext cx="680" cy="456"/>
              </a:xfrm>
              <a:prstGeom prst="rect">
                <a:avLst/>
              </a:prstGeom>
              <a:solidFill>
                <a:srgbClr val="FF0000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108000" tIns="205200" rIns="108000" bIns="205200">
                <a:spAutoFit/>
              </a:bodyPr>
              <a:lstStyle>
                <a:lvl1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000">
                    <a:solidFill>
                      <a:schemeClr val="bg1"/>
                    </a:solidFill>
                    <a:latin typeface="宋体" charset="-122"/>
                  </a:rPr>
                  <a:t>主分区</a:t>
                </a:r>
              </a:p>
            </p:txBody>
          </p:sp>
          <p:sp>
            <p:nvSpPr>
              <p:cNvPr id="28887" name="Text Box 215"/>
              <p:cNvSpPr txBox="1">
                <a:spLocks noChangeArrowheads="1"/>
              </p:cNvSpPr>
              <p:nvPr/>
            </p:nvSpPr>
            <p:spPr bwMode="auto">
              <a:xfrm>
                <a:off x="2382" y="2203"/>
                <a:ext cx="680" cy="456"/>
              </a:xfrm>
              <a:prstGeom prst="rect">
                <a:avLst/>
              </a:prstGeom>
              <a:solidFill>
                <a:srgbClr val="FF0000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108000" tIns="205200" rIns="108000" bIns="205200">
                <a:spAutoFit/>
              </a:bodyPr>
              <a:lstStyle>
                <a:lvl1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000">
                    <a:solidFill>
                      <a:schemeClr val="bg1"/>
                    </a:solidFill>
                    <a:latin typeface="宋体" charset="-122"/>
                  </a:rPr>
                  <a:t>主分区</a:t>
                </a:r>
              </a:p>
            </p:txBody>
          </p:sp>
          <p:sp>
            <p:nvSpPr>
              <p:cNvPr id="28888" name="Text Box 216"/>
              <p:cNvSpPr txBox="1">
                <a:spLocks noChangeArrowheads="1"/>
              </p:cNvSpPr>
              <p:nvPr/>
            </p:nvSpPr>
            <p:spPr bwMode="auto">
              <a:xfrm>
                <a:off x="3062" y="2203"/>
                <a:ext cx="681" cy="456"/>
              </a:xfrm>
              <a:prstGeom prst="rect">
                <a:avLst/>
              </a:prstGeom>
              <a:solidFill>
                <a:srgbClr val="FF0000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108000" tIns="205200" rIns="108000" bIns="205200">
                <a:spAutoFit/>
              </a:bodyPr>
              <a:lstStyle>
                <a:lvl1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000">
                    <a:solidFill>
                      <a:schemeClr val="bg1"/>
                    </a:solidFill>
                    <a:latin typeface="宋体" charset="-122"/>
                  </a:rPr>
                  <a:t>主分区</a:t>
                </a:r>
              </a:p>
            </p:txBody>
          </p:sp>
          <p:sp>
            <p:nvSpPr>
              <p:cNvPr id="28889" name="Text Box 217"/>
              <p:cNvSpPr txBox="1">
                <a:spLocks noChangeArrowheads="1"/>
              </p:cNvSpPr>
              <p:nvPr/>
            </p:nvSpPr>
            <p:spPr bwMode="auto">
              <a:xfrm>
                <a:off x="3743" y="2203"/>
                <a:ext cx="680" cy="456"/>
              </a:xfrm>
              <a:prstGeom prst="rect">
                <a:avLst/>
              </a:prstGeom>
              <a:solidFill>
                <a:srgbClr val="0000FF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205200" rIns="0" bIns="205200">
                <a:spAutoFit/>
              </a:bodyPr>
              <a:lstStyle>
                <a:lvl1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000">
                    <a:solidFill>
                      <a:schemeClr val="bg1"/>
                    </a:solidFill>
                    <a:latin typeface="宋体" charset="-122"/>
                  </a:rPr>
                  <a:t>扩展分区</a:t>
                </a:r>
              </a:p>
            </p:txBody>
          </p:sp>
          <p:sp>
            <p:nvSpPr>
              <p:cNvPr id="28890" name="Text Box 218"/>
              <p:cNvSpPr txBox="1">
                <a:spLocks noChangeArrowheads="1"/>
              </p:cNvSpPr>
              <p:nvPr/>
            </p:nvSpPr>
            <p:spPr bwMode="auto">
              <a:xfrm>
                <a:off x="249" y="2279"/>
                <a:ext cx="500" cy="2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1">
                        <a:alpha val="14000"/>
                      </a:schemeClr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79200" tIns="39600" rIns="79200" bIns="39600">
                <a:spAutoFit/>
              </a:bodyPr>
              <a:lstStyle>
                <a:lvl1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000">
                    <a:latin typeface="宋体" charset="-122"/>
                  </a:rPr>
                  <a:t>方案</a:t>
                </a:r>
                <a:r>
                  <a:rPr lang="en-US" altLang="zh-CN" sz="2000">
                    <a:latin typeface="宋体" charset="-122"/>
                  </a:rPr>
                  <a:t>2</a:t>
                </a:r>
              </a:p>
            </p:txBody>
          </p:sp>
        </p:grpSp>
        <p:grpSp>
          <p:nvGrpSpPr>
            <p:cNvPr id="28891" name="Group 219"/>
            <p:cNvGrpSpPr>
              <a:grpSpLocks/>
            </p:cNvGrpSpPr>
            <p:nvPr/>
          </p:nvGrpSpPr>
          <p:grpSpPr bwMode="auto">
            <a:xfrm>
              <a:off x="1010" y="2860"/>
              <a:ext cx="4174" cy="456"/>
              <a:chOff x="249" y="2883"/>
              <a:chExt cx="4174" cy="456"/>
            </a:xfrm>
          </p:grpSpPr>
          <p:sp>
            <p:nvSpPr>
              <p:cNvPr id="28892" name="Text Box 220"/>
              <p:cNvSpPr txBox="1">
                <a:spLocks noChangeArrowheads="1"/>
              </p:cNvSpPr>
              <p:nvPr/>
            </p:nvSpPr>
            <p:spPr bwMode="auto">
              <a:xfrm>
                <a:off x="931" y="2883"/>
                <a:ext cx="771" cy="456"/>
              </a:xfrm>
              <a:prstGeom prst="rect">
                <a:avLst/>
              </a:prstGeom>
              <a:solidFill>
                <a:srgbClr val="00FF00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9200" tIns="205200" rIns="79200" bIns="205200">
                <a:spAutoFit/>
              </a:bodyPr>
              <a:lstStyle>
                <a:lvl1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000">
                    <a:latin typeface="宋体" charset="-122"/>
                  </a:rPr>
                  <a:t>引导程序</a:t>
                </a:r>
              </a:p>
            </p:txBody>
          </p:sp>
          <p:sp>
            <p:nvSpPr>
              <p:cNvPr id="28893" name="Text Box 221"/>
              <p:cNvSpPr txBox="1">
                <a:spLocks noChangeArrowheads="1"/>
              </p:cNvSpPr>
              <p:nvPr/>
            </p:nvSpPr>
            <p:spPr bwMode="auto">
              <a:xfrm>
                <a:off x="1702" y="2883"/>
                <a:ext cx="680" cy="456"/>
              </a:xfrm>
              <a:prstGeom prst="rect">
                <a:avLst/>
              </a:prstGeom>
              <a:solidFill>
                <a:srgbClr val="FF0000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108000" tIns="205200" rIns="108000" bIns="205200">
                <a:spAutoFit/>
              </a:bodyPr>
              <a:lstStyle>
                <a:lvl1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000">
                    <a:solidFill>
                      <a:schemeClr val="bg1"/>
                    </a:solidFill>
                    <a:latin typeface="宋体" charset="-122"/>
                  </a:rPr>
                  <a:t>主分区</a:t>
                </a:r>
              </a:p>
            </p:txBody>
          </p:sp>
          <p:sp>
            <p:nvSpPr>
              <p:cNvPr id="28894" name="Text Box 222"/>
              <p:cNvSpPr txBox="1">
                <a:spLocks noChangeArrowheads="1"/>
              </p:cNvSpPr>
              <p:nvPr/>
            </p:nvSpPr>
            <p:spPr bwMode="auto">
              <a:xfrm>
                <a:off x="2382" y="2883"/>
                <a:ext cx="680" cy="456"/>
              </a:xfrm>
              <a:prstGeom prst="rect">
                <a:avLst/>
              </a:prstGeom>
              <a:solidFill>
                <a:srgbClr val="FF0000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108000" tIns="205200" rIns="108000" bIns="205200">
                <a:spAutoFit/>
              </a:bodyPr>
              <a:lstStyle>
                <a:lvl1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000">
                    <a:solidFill>
                      <a:schemeClr val="bg1"/>
                    </a:solidFill>
                    <a:latin typeface="宋体" charset="-122"/>
                  </a:rPr>
                  <a:t>主分区</a:t>
                </a:r>
              </a:p>
            </p:txBody>
          </p:sp>
          <p:sp>
            <p:nvSpPr>
              <p:cNvPr id="28895" name="Text Box 223"/>
              <p:cNvSpPr txBox="1">
                <a:spLocks noChangeArrowheads="1"/>
              </p:cNvSpPr>
              <p:nvPr/>
            </p:nvSpPr>
            <p:spPr bwMode="auto">
              <a:xfrm>
                <a:off x="3062" y="2883"/>
                <a:ext cx="681" cy="456"/>
              </a:xfrm>
              <a:prstGeom prst="rect">
                <a:avLst/>
              </a:prstGeom>
              <a:solidFill>
                <a:schemeClr val="bg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108000" tIns="205200" rIns="108000" bIns="205200">
                <a:spAutoFit/>
              </a:bodyPr>
              <a:lstStyle>
                <a:lvl1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endParaRPr lang="zh-CN" altLang="en-US" sz="2000">
                  <a:solidFill>
                    <a:schemeClr val="bg1"/>
                  </a:solidFill>
                  <a:latin typeface="宋体" charset="-122"/>
                </a:endParaRPr>
              </a:p>
            </p:txBody>
          </p:sp>
          <p:sp>
            <p:nvSpPr>
              <p:cNvPr id="28896" name="Text Box 224"/>
              <p:cNvSpPr txBox="1">
                <a:spLocks noChangeArrowheads="1"/>
              </p:cNvSpPr>
              <p:nvPr/>
            </p:nvSpPr>
            <p:spPr bwMode="auto">
              <a:xfrm>
                <a:off x="3743" y="2883"/>
                <a:ext cx="680" cy="456"/>
              </a:xfrm>
              <a:prstGeom prst="rect">
                <a:avLst/>
              </a:prstGeom>
              <a:solidFill>
                <a:srgbClr val="0000FF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205200" rIns="0" bIns="205200">
                <a:spAutoFit/>
              </a:bodyPr>
              <a:lstStyle>
                <a:lvl1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000">
                    <a:solidFill>
                      <a:schemeClr val="bg1"/>
                    </a:solidFill>
                    <a:latin typeface="宋体" charset="-122"/>
                  </a:rPr>
                  <a:t>扩展分区</a:t>
                </a:r>
              </a:p>
            </p:txBody>
          </p:sp>
          <p:sp>
            <p:nvSpPr>
              <p:cNvPr id="28897" name="Text Box 225"/>
              <p:cNvSpPr txBox="1">
                <a:spLocks noChangeArrowheads="1"/>
              </p:cNvSpPr>
              <p:nvPr/>
            </p:nvSpPr>
            <p:spPr bwMode="auto">
              <a:xfrm>
                <a:off x="249" y="2959"/>
                <a:ext cx="500" cy="2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1">
                        <a:alpha val="14000"/>
                      </a:schemeClr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79200" tIns="39600" rIns="79200" bIns="39600">
                <a:spAutoFit/>
              </a:bodyPr>
              <a:lstStyle>
                <a:lvl1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000">
                    <a:latin typeface="宋体" charset="-122"/>
                  </a:rPr>
                  <a:t>方案</a:t>
                </a:r>
                <a:r>
                  <a:rPr lang="en-US" altLang="zh-CN" sz="2000">
                    <a:latin typeface="宋体" charset="-122"/>
                  </a:rPr>
                  <a:t>3</a:t>
                </a:r>
              </a:p>
            </p:txBody>
          </p:sp>
        </p:grpSp>
        <p:grpSp>
          <p:nvGrpSpPr>
            <p:cNvPr id="28898" name="Group 226"/>
            <p:cNvGrpSpPr>
              <a:grpSpLocks/>
            </p:cNvGrpSpPr>
            <p:nvPr/>
          </p:nvGrpSpPr>
          <p:grpSpPr bwMode="auto">
            <a:xfrm>
              <a:off x="1010" y="3541"/>
              <a:ext cx="4174" cy="456"/>
              <a:chOff x="249" y="3564"/>
              <a:chExt cx="4174" cy="456"/>
            </a:xfrm>
          </p:grpSpPr>
          <p:sp>
            <p:nvSpPr>
              <p:cNvPr id="28899" name="Text Box 227"/>
              <p:cNvSpPr txBox="1">
                <a:spLocks noChangeArrowheads="1"/>
              </p:cNvSpPr>
              <p:nvPr/>
            </p:nvSpPr>
            <p:spPr bwMode="auto">
              <a:xfrm>
                <a:off x="931" y="3564"/>
                <a:ext cx="771" cy="456"/>
              </a:xfrm>
              <a:prstGeom prst="rect">
                <a:avLst/>
              </a:prstGeom>
              <a:solidFill>
                <a:srgbClr val="00FF00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79200" tIns="205200" rIns="79200" bIns="205200">
                <a:spAutoFit/>
              </a:bodyPr>
              <a:lstStyle>
                <a:lvl1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000">
                    <a:latin typeface="宋体" charset="-122"/>
                  </a:rPr>
                  <a:t>引导程序</a:t>
                </a:r>
              </a:p>
            </p:txBody>
          </p:sp>
          <p:sp>
            <p:nvSpPr>
              <p:cNvPr id="28900" name="Text Box 228"/>
              <p:cNvSpPr txBox="1">
                <a:spLocks noChangeArrowheads="1"/>
              </p:cNvSpPr>
              <p:nvPr/>
            </p:nvSpPr>
            <p:spPr bwMode="auto">
              <a:xfrm>
                <a:off x="1702" y="3564"/>
                <a:ext cx="680" cy="456"/>
              </a:xfrm>
              <a:prstGeom prst="rect">
                <a:avLst/>
              </a:prstGeom>
              <a:solidFill>
                <a:srgbClr val="FF0000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108000" tIns="205200" rIns="108000" bIns="205200">
                <a:spAutoFit/>
              </a:bodyPr>
              <a:lstStyle>
                <a:lvl1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000">
                    <a:solidFill>
                      <a:schemeClr val="bg1"/>
                    </a:solidFill>
                    <a:latin typeface="宋体" charset="-122"/>
                  </a:rPr>
                  <a:t>主分区</a:t>
                </a:r>
              </a:p>
            </p:txBody>
          </p:sp>
          <p:sp>
            <p:nvSpPr>
              <p:cNvPr id="28901" name="Text Box 229"/>
              <p:cNvSpPr txBox="1">
                <a:spLocks noChangeArrowheads="1"/>
              </p:cNvSpPr>
              <p:nvPr/>
            </p:nvSpPr>
            <p:spPr bwMode="auto">
              <a:xfrm>
                <a:off x="2382" y="3564"/>
                <a:ext cx="680" cy="456"/>
              </a:xfrm>
              <a:prstGeom prst="rect">
                <a:avLst/>
              </a:prstGeom>
              <a:solidFill>
                <a:schemeClr val="bg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108000" tIns="205200" rIns="108000" bIns="205200">
                <a:spAutoFit/>
              </a:bodyPr>
              <a:lstStyle>
                <a:lvl1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endParaRPr lang="zh-CN" altLang="en-US" sz="2000">
                  <a:solidFill>
                    <a:schemeClr val="bg1"/>
                  </a:solidFill>
                  <a:latin typeface="宋体" charset="-122"/>
                </a:endParaRPr>
              </a:p>
            </p:txBody>
          </p:sp>
          <p:sp>
            <p:nvSpPr>
              <p:cNvPr id="28902" name="Text Box 230"/>
              <p:cNvSpPr txBox="1">
                <a:spLocks noChangeArrowheads="1"/>
              </p:cNvSpPr>
              <p:nvPr/>
            </p:nvSpPr>
            <p:spPr bwMode="auto">
              <a:xfrm>
                <a:off x="3062" y="3564"/>
                <a:ext cx="681" cy="456"/>
              </a:xfrm>
              <a:prstGeom prst="rect">
                <a:avLst/>
              </a:prstGeom>
              <a:solidFill>
                <a:schemeClr val="bg2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108000" tIns="205200" rIns="108000" bIns="205200">
                <a:spAutoFit/>
              </a:bodyPr>
              <a:lstStyle>
                <a:lvl1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endParaRPr lang="zh-CN" altLang="en-US" sz="2000">
                  <a:solidFill>
                    <a:schemeClr val="bg1"/>
                  </a:solidFill>
                  <a:latin typeface="宋体" charset="-122"/>
                </a:endParaRPr>
              </a:p>
            </p:txBody>
          </p:sp>
          <p:sp>
            <p:nvSpPr>
              <p:cNvPr id="28903" name="Text Box 231"/>
              <p:cNvSpPr txBox="1">
                <a:spLocks noChangeArrowheads="1"/>
              </p:cNvSpPr>
              <p:nvPr/>
            </p:nvSpPr>
            <p:spPr bwMode="auto">
              <a:xfrm>
                <a:off x="3743" y="3564"/>
                <a:ext cx="680" cy="456"/>
              </a:xfrm>
              <a:prstGeom prst="rect">
                <a:avLst/>
              </a:prstGeom>
              <a:solidFill>
                <a:srgbClr val="0000FF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205200" rIns="0" bIns="205200">
                <a:spAutoFit/>
              </a:bodyPr>
              <a:lstStyle>
                <a:lvl1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000">
                    <a:solidFill>
                      <a:schemeClr val="bg1"/>
                    </a:solidFill>
                    <a:latin typeface="宋体" charset="-122"/>
                  </a:rPr>
                  <a:t>扩展分区</a:t>
                </a:r>
              </a:p>
            </p:txBody>
          </p:sp>
          <p:sp>
            <p:nvSpPr>
              <p:cNvPr id="28904" name="Text Box 232"/>
              <p:cNvSpPr txBox="1">
                <a:spLocks noChangeArrowheads="1"/>
              </p:cNvSpPr>
              <p:nvPr/>
            </p:nvSpPr>
            <p:spPr bwMode="auto">
              <a:xfrm>
                <a:off x="249" y="3640"/>
                <a:ext cx="500" cy="2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1">
                        <a:alpha val="14000"/>
                      </a:schemeClr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79200" tIns="39600" rIns="79200" bIns="39600">
                <a:spAutoFit/>
              </a:bodyPr>
              <a:lstStyle>
                <a:lvl1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defTabSz="801688" eaLnBrk="0" hangingPunct="0"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defTabSz="801688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CN" altLang="en-US" sz="2000">
                    <a:latin typeface="宋体" charset="-122"/>
                  </a:rPr>
                  <a:t>方案</a:t>
                </a:r>
                <a:r>
                  <a:rPr lang="en-US" altLang="zh-CN" sz="2000">
                    <a:latin typeface="宋体" charset="-122"/>
                  </a:rPr>
                  <a:t>4</a:t>
                </a:r>
              </a:p>
            </p:txBody>
          </p:sp>
        </p:grpSp>
      </p:grpSp>
      <p:sp>
        <p:nvSpPr>
          <p:cNvPr id="28917" name="Line 245"/>
          <p:cNvSpPr>
            <a:spLocks noChangeShapeType="1"/>
          </p:cNvSpPr>
          <p:nvPr/>
        </p:nvSpPr>
        <p:spPr bwMode="auto">
          <a:xfrm>
            <a:off x="4638675" y="2165"/>
            <a:ext cx="2032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zh-CN" altLang="en-US"/>
          </a:p>
        </p:txBody>
      </p:sp>
      <p:sp>
        <p:nvSpPr>
          <p:cNvPr id="119" name="TextBox 118"/>
          <p:cNvSpPr txBox="1"/>
          <p:nvPr/>
        </p:nvSpPr>
        <p:spPr>
          <a:xfrm>
            <a:off x="2267302" y="116632"/>
            <a:ext cx="4249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第</a:t>
            </a:r>
            <a:r>
              <a:rPr lang="en-US" altLang="zh-CN" sz="2800" dirty="0"/>
              <a:t>2</a:t>
            </a:r>
            <a:r>
              <a:rPr lang="zh-CN" altLang="en-US" sz="2800" dirty="0"/>
              <a:t>章：安装</a:t>
            </a:r>
            <a:r>
              <a:rPr lang="en-US" altLang="zh-CN" sz="2800" dirty="0"/>
              <a:t>——</a:t>
            </a:r>
            <a:r>
              <a:rPr lang="zh-CN" altLang="en-US" sz="2800" dirty="0"/>
              <a:t>硬盘分区</a:t>
            </a:r>
          </a:p>
        </p:txBody>
      </p:sp>
      <p:sp>
        <p:nvSpPr>
          <p:cNvPr id="120" name="Text Box 180"/>
          <p:cNvSpPr txBox="1">
            <a:spLocks noChangeArrowheads="1"/>
          </p:cNvSpPr>
          <p:nvPr/>
        </p:nvSpPr>
        <p:spPr bwMode="auto">
          <a:xfrm>
            <a:off x="1187624" y="4955684"/>
            <a:ext cx="7488832" cy="156966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74001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45791" dir="87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宋体" charset="-122"/>
                <a:ea typeface="宋体" charset="-122"/>
              </a:rPr>
              <a:t>1</a:t>
            </a:r>
            <a:r>
              <a:rPr lang="zh-CN" altLang="en-US" sz="2400" dirty="0">
                <a:latin typeface="宋体" charset="-122"/>
                <a:ea typeface="宋体" charset="-122"/>
              </a:rPr>
              <a:t>、安装</a:t>
            </a:r>
            <a:r>
              <a:rPr lang="en-US" altLang="zh-CN" sz="2400" dirty="0">
                <a:latin typeface="宋体" charset="-122"/>
                <a:ea typeface="宋体" charset="-122"/>
              </a:rPr>
              <a:t>Linux</a:t>
            </a:r>
            <a:r>
              <a:rPr lang="zh-CN" altLang="en-US" sz="2400" dirty="0">
                <a:latin typeface="宋体" charset="-122"/>
                <a:ea typeface="宋体" charset="-122"/>
              </a:rPr>
              <a:t>一定要创建一个根分区；</a:t>
            </a:r>
            <a:endParaRPr lang="en-US" altLang="zh-CN" sz="2400" dirty="0">
              <a:latin typeface="宋体" charset="-122"/>
              <a:ea typeface="宋体" charset="-122"/>
            </a:endParaRPr>
          </a:p>
          <a:p>
            <a:r>
              <a:rPr lang="en-US" altLang="zh-CN" sz="2400" dirty="0">
                <a:latin typeface="宋体" charset="-122"/>
                <a:ea typeface="宋体" charset="-122"/>
              </a:rPr>
              <a:t>2</a:t>
            </a:r>
            <a:r>
              <a:rPr lang="zh-CN" altLang="en-US" sz="2400" dirty="0">
                <a:latin typeface="宋体" charset="-122"/>
                <a:ea typeface="宋体" charset="-122"/>
              </a:rPr>
              <a:t>、交换分区大小采用下面的经验值：</a:t>
            </a:r>
            <a:endParaRPr lang="en-US" altLang="zh-CN" sz="2400" dirty="0">
              <a:latin typeface="宋体" charset="-122"/>
              <a:ea typeface="宋体" charset="-122"/>
            </a:endParaRPr>
          </a:p>
          <a:p>
            <a:r>
              <a:rPr lang="en-US" altLang="zh-CN" sz="2400" dirty="0">
                <a:latin typeface="宋体" charset="-122"/>
                <a:ea typeface="宋体" charset="-122"/>
              </a:rPr>
              <a:t>   (</a:t>
            </a:r>
            <a:r>
              <a:rPr lang="zh-CN" altLang="en-US" sz="2400" dirty="0">
                <a:latin typeface="宋体" charset="-122"/>
                <a:ea typeface="宋体" charset="-122"/>
              </a:rPr>
              <a:t>物理内存大小</a:t>
            </a:r>
            <a:r>
              <a:rPr lang="en-US" altLang="zh-CN" sz="2400" dirty="0">
                <a:latin typeface="宋体" charset="-122"/>
                <a:ea typeface="宋体" charset="-122"/>
              </a:rPr>
              <a:t>×2)</a:t>
            </a:r>
            <a:r>
              <a:rPr lang="zh-CN" altLang="en-US" sz="2400" dirty="0">
                <a:latin typeface="宋体" charset="-122"/>
                <a:ea typeface="宋体" charset="-122"/>
              </a:rPr>
              <a:t>﹥</a:t>
            </a:r>
            <a:r>
              <a:rPr lang="en-US" altLang="zh-CN" sz="2400" dirty="0">
                <a:latin typeface="宋体" charset="-122"/>
                <a:ea typeface="宋体" charset="-122"/>
              </a:rPr>
              <a:t>4GB?4GB:(</a:t>
            </a:r>
            <a:r>
              <a:rPr lang="zh-CN" altLang="en-US" sz="2400" dirty="0">
                <a:latin typeface="宋体" charset="-122"/>
                <a:ea typeface="宋体" charset="-122"/>
              </a:rPr>
              <a:t>物理内存大小</a:t>
            </a:r>
            <a:r>
              <a:rPr lang="en-US" altLang="zh-CN" sz="2400" dirty="0">
                <a:latin typeface="宋体" charset="-122"/>
                <a:ea typeface="宋体" charset="-122"/>
              </a:rPr>
              <a:t>×2)</a:t>
            </a:r>
          </a:p>
          <a:p>
            <a:r>
              <a:rPr lang="en-US" altLang="zh-CN" sz="2400" dirty="0">
                <a:latin typeface="宋体" charset="-122"/>
                <a:ea typeface="宋体" charset="-122"/>
              </a:rPr>
              <a:t>   </a:t>
            </a:r>
            <a:r>
              <a:rPr lang="zh-CN" altLang="en-US" sz="2400" dirty="0">
                <a:latin typeface="宋体" charset="-122"/>
                <a:ea typeface="宋体" charset="-122"/>
              </a:rPr>
              <a:t>交换分区不是必须的</a:t>
            </a:r>
            <a:endParaRPr lang="en-US" altLang="zh-CN" sz="2400" dirty="0">
              <a:latin typeface="宋体" charset="-122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0372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8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288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8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8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288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287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8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8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8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8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000"/>
                                        <p:tgtEl>
                                          <p:spTgt spid="288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288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8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8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8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000"/>
                                        <p:tgtEl>
                                          <p:spTgt spid="288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88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88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8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288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88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88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88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88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8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92" grpId="0" animBg="1"/>
      <p:bldP spid="28792" grpId="1" animBg="1"/>
      <p:bldP spid="28852" grpId="0" animBg="1"/>
      <p:bldP spid="28852" grpId="1" animBg="1"/>
      <p:bldP spid="119" grpId="0"/>
      <p:bldP spid="1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EB483D5-8C22-41CE-8AF7-DE44D06D1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2276872"/>
            <a:ext cx="8316416" cy="3307852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267302" y="116632"/>
            <a:ext cx="4249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第</a:t>
            </a:r>
            <a:r>
              <a:rPr lang="en-US" altLang="zh-CN" sz="2800" dirty="0"/>
              <a:t>2</a:t>
            </a:r>
            <a:r>
              <a:rPr lang="zh-CN" altLang="en-US" sz="2800" dirty="0"/>
              <a:t>章：安装</a:t>
            </a:r>
            <a:r>
              <a:rPr lang="en-US" altLang="zh-CN" sz="2800" dirty="0"/>
              <a:t>——</a:t>
            </a:r>
            <a:r>
              <a:rPr lang="zh-CN" altLang="en-US" sz="2800" dirty="0"/>
              <a:t>分区命名</a:t>
            </a: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0" name="Rectangle 247"/>
          <p:cNvSpPr>
            <a:spLocks noChangeArrowheads="1"/>
          </p:cNvSpPr>
          <p:nvPr/>
        </p:nvSpPr>
        <p:spPr bwMode="auto">
          <a:xfrm>
            <a:off x="971600" y="810527"/>
            <a:ext cx="4679950" cy="1434190"/>
          </a:xfrm>
          <a:prstGeom prst="rect">
            <a:avLst/>
          </a:prstGeom>
          <a:solidFill>
            <a:schemeClr val="tx1">
              <a:alpha val="14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79200" tIns="39600" rIns="79200" bIns="39600" anchor="ctr">
            <a:spAutoFit/>
          </a:bodyPr>
          <a:lstStyle/>
          <a:p>
            <a:pPr defTabSz="801688"/>
            <a:r>
              <a:rPr lang="zh-CN" altLang="en-US" sz="2200" b="1" dirty="0">
                <a:latin typeface="宋体" charset="-122"/>
                <a:ea typeface="宋体" charset="-122"/>
              </a:rPr>
              <a:t>问题：</a:t>
            </a:r>
          </a:p>
          <a:p>
            <a:pPr defTabSz="801688"/>
            <a:r>
              <a:rPr lang="en-US" altLang="zh-CN" sz="2200" b="1" dirty="0">
                <a:latin typeface="宋体" charset="-122"/>
                <a:ea typeface="宋体" charset="-122"/>
              </a:rPr>
              <a:t>/dev/ha3,/dev/hb6,/dev/sda1</a:t>
            </a:r>
            <a:r>
              <a:rPr lang="zh-CN" altLang="en-US" sz="2200" b="1" dirty="0">
                <a:latin typeface="宋体" charset="-122"/>
                <a:ea typeface="宋体" charset="-122"/>
              </a:rPr>
              <a:t>？</a:t>
            </a:r>
          </a:p>
          <a:p>
            <a:pPr defTabSz="801688"/>
            <a:r>
              <a:rPr lang="zh-CN" altLang="en-US" sz="2200" b="1" dirty="0">
                <a:latin typeface="宋体" charset="-122"/>
                <a:ea typeface="宋体" charset="-122"/>
              </a:rPr>
              <a:t>第</a:t>
            </a:r>
            <a:r>
              <a:rPr lang="en-US" altLang="zh-CN" sz="2200" b="1" dirty="0">
                <a:latin typeface="宋体" charset="-122"/>
                <a:ea typeface="宋体" charset="-122"/>
              </a:rPr>
              <a:t>1</a:t>
            </a:r>
            <a:r>
              <a:rPr lang="zh-CN" altLang="en-US" sz="2200" b="1" dirty="0">
                <a:latin typeface="宋体" charset="-122"/>
                <a:ea typeface="宋体" charset="-122"/>
              </a:rPr>
              <a:t>块</a:t>
            </a:r>
            <a:r>
              <a:rPr lang="en-US" altLang="zh-CN" sz="2200" b="1" dirty="0" err="1">
                <a:latin typeface="宋体" charset="-122"/>
                <a:ea typeface="宋体" charset="-122"/>
              </a:rPr>
              <a:t>sata</a:t>
            </a:r>
            <a:r>
              <a:rPr lang="zh-CN" altLang="en-US" sz="2200" b="1" dirty="0">
                <a:latin typeface="宋体" charset="-122"/>
                <a:ea typeface="宋体" charset="-122"/>
              </a:rPr>
              <a:t>硬盘第</a:t>
            </a:r>
            <a:r>
              <a:rPr lang="en-US" altLang="zh-CN" sz="2200" b="1" dirty="0">
                <a:latin typeface="宋体" charset="-122"/>
                <a:ea typeface="宋体" charset="-122"/>
              </a:rPr>
              <a:t>2</a:t>
            </a:r>
            <a:r>
              <a:rPr lang="zh-CN" altLang="en-US" sz="2200" b="1" dirty="0">
                <a:latin typeface="宋体" charset="-122"/>
                <a:ea typeface="宋体" charset="-122"/>
              </a:rPr>
              <a:t>个逻辑分区？</a:t>
            </a:r>
            <a:endParaRPr lang="en-US" altLang="zh-CN" sz="2200" b="1" dirty="0">
              <a:latin typeface="宋体" charset="-122"/>
              <a:ea typeface="宋体" charset="-122"/>
            </a:endParaRPr>
          </a:p>
          <a:p>
            <a:pPr defTabSz="801688"/>
            <a:r>
              <a:rPr lang="zh-CN" altLang="en-US" sz="2200" b="1" dirty="0">
                <a:latin typeface="宋体" charset="-122"/>
                <a:ea typeface="宋体" charset="-122"/>
              </a:rPr>
              <a:t>第</a:t>
            </a:r>
            <a:r>
              <a:rPr lang="en-US" altLang="zh-CN" sz="2200" b="1" dirty="0">
                <a:latin typeface="宋体" charset="-122"/>
                <a:ea typeface="宋体" charset="-122"/>
              </a:rPr>
              <a:t>1</a:t>
            </a:r>
            <a:r>
              <a:rPr lang="zh-CN" altLang="en-US" sz="2200" b="1" dirty="0">
                <a:latin typeface="宋体" charset="-122"/>
                <a:ea typeface="宋体" charset="-122"/>
              </a:rPr>
              <a:t>块</a:t>
            </a:r>
            <a:r>
              <a:rPr lang="en-US" altLang="zh-CN" sz="2200" b="1" dirty="0" err="1">
                <a:latin typeface="宋体" charset="-122"/>
                <a:ea typeface="宋体" charset="-122"/>
              </a:rPr>
              <a:t>NVMe</a:t>
            </a:r>
            <a:r>
              <a:rPr lang="zh-CN" altLang="en-US" sz="2200" b="1" dirty="0">
                <a:latin typeface="宋体" charset="-122"/>
                <a:ea typeface="宋体" charset="-122"/>
              </a:rPr>
              <a:t>硬盘上的第三个分区？</a:t>
            </a:r>
          </a:p>
        </p:txBody>
      </p:sp>
    </p:spTree>
    <p:extLst>
      <p:ext uri="{BB962C8B-B14F-4D97-AF65-F5344CB8AC3E}">
        <p14:creationId xmlns:p14="http://schemas.microsoft.com/office/powerpoint/2010/main" val="239952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67302" y="116632"/>
            <a:ext cx="46089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第</a:t>
            </a:r>
            <a:r>
              <a:rPr lang="en-US" altLang="zh-CN" sz="2800" dirty="0"/>
              <a:t>2</a:t>
            </a:r>
            <a:r>
              <a:rPr lang="zh-CN" altLang="en-US" sz="2800" dirty="0"/>
              <a:t>章：安装</a:t>
            </a:r>
            <a:r>
              <a:rPr lang="en-US" altLang="zh-CN" sz="2800" dirty="0"/>
              <a:t>——</a:t>
            </a:r>
            <a:r>
              <a:rPr lang="zh-CN" altLang="en-US" sz="2800" dirty="0"/>
              <a:t>分区格式化</a:t>
            </a:r>
          </a:p>
        </p:txBody>
      </p:sp>
      <p:sp>
        <p:nvSpPr>
          <p:cNvPr id="4" name="Text Box 127"/>
          <p:cNvSpPr txBox="1">
            <a:spLocks noChangeArrowheads="1"/>
          </p:cNvSpPr>
          <p:nvPr/>
        </p:nvSpPr>
        <p:spPr bwMode="auto">
          <a:xfrm>
            <a:off x="1058862" y="1665288"/>
            <a:ext cx="3642344" cy="156966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74001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45791" dir="87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dirty="0"/>
              <a:t>文件系统：</a:t>
            </a:r>
          </a:p>
          <a:p>
            <a:r>
              <a:rPr lang="en-US" altLang="zh-CN" sz="2400" dirty="0"/>
              <a:t>1</a:t>
            </a:r>
            <a:r>
              <a:rPr lang="zh-CN" altLang="en-US" sz="2400" dirty="0"/>
              <a:t>、</a:t>
            </a:r>
            <a:r>
              <a:rPr lang="en-US" altLang="zh-CN" sz="2400" dirty="0" err="1"/>
              <a:t>exFAT</a:t>
            </a:r>
            <a:endParaRPr lang="en-US" altLang="zh-CN" sz="2400" dirty="0"/>
          </a:p>
          <a:p>
            <a:r>
              <a:rPr lang="en-US" altLang="zh-CN" sz="2400" dirty="0"/>
              <a:t>2</a:t>
            </a:r>
            <a:r>
              <a:rPr lang="zh-CN" altLang="en-US" sz="2400" dirty="0"/>
              <a:t>、</a:t>
            </a:r>
            <a:r>
              <a:rPr lang="en-US" altLang="zh-CN" sz="2400" dirty="0"/>
              <a:t>NTFS</a:t>
            </a:r>
          </a:p>
          <a:p>
            <a:r>
              <a:rPr lang="en-US" altLang="zh-CN" sz="2400" dirty="0"/>
              <a:t>3</a:t>
            </a:r>
            <a:r>
              <a:rPr lang="zh-CN" altLang="en-US" sz="2400" dirty="0"/>
              <a:t>、</a:t>
            </a:r>
            <a:r>
              <a:rPr lang="en-US" altLang="zh-CN" sz="2400" dirty="0"/>
              <a:t>EXT2/EXT3/EXT4/</a:t>
            </a:r>
            <a:r>
              <a:rPr lang="en-US" altLang="zh-CN" sz="2400" dirty="0" err="1">
                <a:latin typeface="微软雅黑"/>
              </a:rPr>
              <a:t>xfs</a:t>
            </a:r>
            <a:r>
              <a:rPr lang="en-US" altLang="zh-CN" sz="2400" dirty="0">
                <a:latin typeface="微软雅黑"/>
              </a:rPr>
              <a:t>/…</a:t>
            </a:r>
            <a:endParaRPr lang="en-US" altLang="zh-CN" sz="2400" dirty="0"/>
          </a:p>
        </p:txBody>
      </p:sp>
      <p:sp>
        <p:nvSpPr>
          <p:cNvPr id="5" name="Text Box 128"/>
          <p:cNvSpPr txBox="1">
            <a:spLocks noChangeArrowheads="1"/>
          </p:cNvSpPr>
          <p:nvPr/>
        </p:nvSpPr>
        <p:spPr bwMode="auto">
          <a:xfrm>
            <a:off x="1058862" y="990600"/>
            <a:ext cx="2673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74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87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/>
              <a:t>一、高级格式化</a:t>
            </a:r>
          </a:p>
        </p:txBody>
      </p:sp>
      <p:sp>
        <p:nvSpPr>
          <p:cNvPr id="6" name="Text Box 129"/>
          <p:cNvSpPr txBox="1">
            <a:spLocks noChangeArrowheads="1"/>
          </p:cNvSpPr>
          <p:nvPr/>
        </p:nvSpPr>
        <p:spPr bwMode="auto">
          <a:xfrm>
            <a:off x="760412" y="3581400"/>
            <a:ext cx="84201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74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87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dirty="0"/>
              <a:t>操作：</a:t>
            </a:r>
          </a:p>
          <a:p>
            <a:r>
              <a:rPr lang="en-US" altLang="zh-CN" sz="2000" dirty="0"/>
              <a:t>1. windows: </a:t>
            </a:r>
            <a:r>
              <a:rPr lang="zh-CN" altLang="en-US" sz="2000" dirty="0"/>
              <a:t>鼠标右击我的电脑</a:t>
            </a:r>
            <a:r>
              <a:rPr lang="zh-CN" altLang="en-US" sz="2000" dirty="0">
                <a:sym typeface="Wingdings" pitchFamily="2" charset="2"/>
              </a:rPr>
              <a:t>管理磁盘管理空白处右击创建分区</a:t>
            </a:r>
          </a:p>
          <a:p>
            <a:r>
              <a:rPr lang="zh-CN" altLang="en-US" sz="2000" dirty="0">
                <a:sym typeface="Wingdings" pitchFamily="2" charset="2"/>
              </a:rPr>
              <a:t>                                                                          右击一个分区格式化</a:t>
            </a:r>
          </a:p>
          <a:p>
            <a:r>
              <a:rPr lang="en-US" altLang="zh-CN" sz="2000" dirty="0">
                <a:sym typeface="Wingdings" pitchFamily="2" charset="2"/>
              </a:rPr>
              <a:t>2. </a:t>
            </a:r>
            <a:r>
              <a:rPr lang="en-US" altLang="zh-CN" sz="2000" dirty="0" err="1">
                <a:sym typeface="Wingdings" pitchFamily="2" charset="2"/>
              </a:rPr>
              <a:t>linux</a:t>
            </a:r>
            <a:r>
              <a:rPr lang="en-US" altLang="zh-CN" sz="2000" dirty="0">
                <a:sym typeface="Wingdings" pitchFamily="2" charset="2"/>
              </a:rPr>
              <a:t>: </a:t>
            </a:r>
            <a:r>
              <a:rPr lang="zh-CN" altLang="en-US" sz="2000" dirty="0">
                <a:sym typeface="Wingdings" pitchFamily="2" charset="2"/>
              </a:rPr>
              <a:t>后续章节</a:t>
            </a:r>
            <a:endParaRPr lang="zh-CN" altLang="en-US" sz="2000" dirty="0"/>
          </a:p>
        </p:txBody>
      </p:sp>
      <p:sp>
        <p:nvSpPr>
          <p:cNvPr id="7" name="Text Box 130"/>
          <p:cNvSpPr txBox="1">
            <a:spLocks noChangeArrowheads="1"/>
          </p:cNvSpPr>
          <p:nvPr/>
        </p:nvSpPr>
        <p:spPr bwMode="auto">
          <a:xfrm>
            <a:off x="1058862" y="5781675"/>
            <a:ext cx="6588125" cy="46672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74001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45791" dir="87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/>
              <a:t>从新划柱面（磁道）、磁道上划扇区</a:t>
            </a:r>
            <a:r>
              <a:rPr lang="zh-CN" altLang="en-US" sz="2400">
                <a:sym typeface="Wingdings" pitchFamily="2" charset="2"/>
              </a:rPr>
              <a:t>硬盘折寿</a:t>
            </a:r>
            <a:endParaRPr lang="en-US" altLang="zh-CN" sz="2400"/>
          </a:p>
        </p:txBody>
      </p:sp>
      <p:sp>
        <p:nvSpPr>
          <p:cNvPr id="8" name="Text Box 131"/>
          <p:cNvSpPr txBox="1">
            <a:spLocks noChangeArrowheads="1"/>
          </p:cNvSpPr>
          <p:nvPr/>
        </p:nvSpPr>
        <p:spPr bwMode="auto">
          <a:xfrm>
            <a:off x="1058862" y="5106988"/>
            <a:ext cx="26733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74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87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/>
              <a:t>二、低级格式化</a:t>
            </a:r>
          </a:p>
        </p:txBody>
      </p:sp>
      <p:sp>
        <p:nvSpPr>
          <p:cNvPr id="9" name="Line 132"/>
          <p:cNvSpPr>
            <a:spLocks noChangeShapeType="1"/>
          </p:cNvSpPr>
          <p:nvPr/>
        </p:nvSpPr>
        <p:spPr bwMode="auto">
          <a:xfrm>
            <a:off x="2643187" y="2241550"/>
            <a:ext cx="2663825" cy="73025"/>
          </a:xfrm>
          <a:prstGeom prst="line">
            <a:avLst/>
          </a:prstGeom>
          <a:noFill/>
          <a:ln w="9525">
            <a:solidFill>
              <a:srgbClr val="FF050B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45791" dir="87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Line 133"/>
          <p:cNvSpPr>
            <a:spLocks noChangeShapeType="1"/>
          </p:cNvSpPr>
          <p:nvPr/>
        </p:nvSpPr>
        <p:spPr bwMode="auto">
          <a:xfrm flipV="1">
            <a:off x="2571750" y="2457450"/>
            <a:ext cx="2735262" cy="215900"/>
          </a:xfrm>
          <a:prstGeom prst="line">
            <a:avLst/>
          </a:prstGeom>
          <a:noFill/>
          <a:ln w="9525">
            <a:solidFill>
              <a:srgbClr val="FF050B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45791" dir="87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Text Box 134"/>
          <p:cNvSpPr txBox="1">
            <a:spLocks noChangeArrowheads="1"/>
          </p:cNvSpPr>
          <p:nvPr/>
        </p:nvSpPr>
        <p:spPr bwMode="auto">
          <a:xfrm>
            <a:off x="5248275" y="2098675"/>
            <a:ext cx="1355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74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87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/>
              <a:t>windows</a:t>
            </a:r>
          </a:p>
        </p:txBody>
      </p:sp>
      <p:sp>
        <p:nvSpPr>
          <p:cNvPr id="12" name="Line 135"/>
          <p:cNvSpPr>
            <a:spLocks noChangeShapeType="1"/>
          </p:cNvSpPr>
          <p:nvPr/>
        </p:nvSpPr>
        <p:spPr bwMode="auto">
          <a:xfrm>
            <a:off x="4659312" y="3033713"/>
            <a:ext cx="1439863" cy="0"/>
          </a:xfrm>
          <a:prstGeom prst="line">
            <a:avLst/>
          </a:prstGeom>
          <a:noFill/>
          <a:ln w="9525">
            <a:solidFill>
              <a:srgbClr val="FF050B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45791" dir="87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Text Box 136"/>
          <p:cNvSpPr txBox="1">
            <a:spLocks noChangeArrowheads="1"/>
          </p:cNvSpPr>
          <p:nvPr/>
        </p:nvSpPr>
        <p:spPr bwMode="auto">
          <a:xfrm>
            <a:off x="6030912" y="2749550"/>
            <a:ext cx="2947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74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87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2400"/>
              <a:t>Linux/Unix/FreeBSD</a:t>
            </a:r>
          </a:p>
        </p:txBody>
      </p:sp>
    </p:spTree>
    <p:extLst>
      <p:ext uri="{BB962C8B-B14F-4D97-AF65-F5344CB8AC3E}">
        <p14:creationId xmlns:p14="http://schemas.microsoft.com/office/powerpoint/2010/main" val="160192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/>
      <p:bldP spid="7" grpId="0" animBg="1"/>
      <p:bldP spid="8" grpId="0"/>
      <p:bldP spid="9" grpId="0" animBg="1"/>
      <p:bldP spid="10" grpId="0" animBg="1"/>
      <p:bldP spid="11" grpId="0"/>
      <p:bldP spid="12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555334" y="116632"/>
            <a:ext cx="3531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第</a:t>
            </a:r>
            <a:r>
              <a:rPr lang="en-US" altLang="zh-CN" sz="2800" dirty="0"/>
              <a:t>2</a:t>
            </a:r>
            <a:r>
              <a:rPr lang="zh-CN" altLang="en-US" sz="2800" dirty="0"/>
              <a:t>章：安装</a:t>
            </a:r>
            <a:r>
              <a:rPr lang="en-US" altLang="zh-CN" sz="2800" dirty="0"/>
              <a:t>——</a:t>
            </a:r>
            <a:r>
              <a:rPr lang="zh-CN" altLang="en-US" sz="2800" dirty="0"/>
              <a:t>安装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2200379" y="908720"/>
            <a:ext cx="4387845" cy="3809889"/>
            <a:chOff x="1624315" y="1340768"/>
            <a:chExt cx="4387845" cy="3809889"/>
          </a:xfrm>
        </p:grpSpPr>
        <p:sp>
          <p:nvSpPr>
            <p:cNvPr id="16" name="TextBox 15"/>
            <p:cNvSpPr txBox="1"/>
            <p:nvPr/>
          </p:nvSpPr>
          <p:spPr>
            <a:xfrm>
              <a:off x="1624315" y="3186124"/>
              <a:ext cx="17572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Linux</a:t>
              </a:r>
              <a:r>
                <a:rPr lang="zh-CN" altLang="en-US" sz="2000" dirty="0"/>
                <a:t>安装方法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288611" y="1340768"/>
              <a:ext cx="1723549" cy="38098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zh-CN" altLang="en-US" sz="2000" dirty="0"/>
                <a:t>原始安装</a:t>
              </a:r>
              <a:endParaRPr lang="en-US" altLang="zh-CN" sz="2000" dirty="0"/>
            </a:p>
            <a:p>
              <a:pPr>
                <a:lnSpc>
                  <a:spcPct val="250000"/>
                </a:lnSpc>
              </a:pPr>
              <a:r>
                <a:rPr lang="zh-CN" altLang="en-US" sz="2000" dirty="0"/>
                <a:t>升级安装</a:t>
              </a:r>
              <a:endParaRPr lang="en-US" altLang="zh-CN" sz="2000" dirty="0"/>
            </a:p>
            <a:p>
              <a:pPr>
                <a:lnSpc>
                  <a:spcPct val="250000"/>
                </a:lnSpc>
              </a:pPr>
              <a:r>
                <a:rPr lang="zh-CN" altLang="en-US" sz="2000" dirty="0"/>
                <a:t>降级安装</a:t>
              </a:r>
              <a:endParaRPr lang="en-US" altLang="zh-CN" sz="2000" dirty="0"/>
            </a:p>
            <a:p>
              <a:pPr>
                <a:lnSpc>
                  <a:spcPct val="250000"/>
                </a:lnSpc>
              </a:pPr>
              <a:r>
                <a:rPr lang="zh-CN" altLang="en-US" sz="2000" dirty="0"/>
                <a:t>拷贝安装</a:t>
              </a:r>
              <a:endParaRPr lang="en-US" altLang="zh-CN" sz="2000" dirty="0"/>
            </a:p>
            <a:p>
              <a:pPr>
                <a:lnSpc>
                  <a:spcPct val="250000"/>
                </a:lnSpc>
              </a:pPr>
              <a:r>
                <a:rPr lang="zh-CN" altLang="en-US" sz="2000" dirty="0"/>
                <a:t>无人值守安装</a:t>
              </a:r>
              <a:endParaRPr lang="en-US" altLang="zh-CN" sz="2000" dirty="0"/>
            </a:p>
          </p:txBody>
        </p:sp>
        <p:sp>
          <p:nvSpPr>
            <p:cNvPr id="18" name="左大括号 17"/>
            <p:cNvSpPr/>
            <p:nvPr/>
          </p:nvSpPr>
          <p:spPr>
            <a:xfrm>
              <a:off x="3496523" y="1844824"/>
              <a:ext cx="792088" cy="3096344"/>
            </a:xfrm>
            <a:prstGeom prst="lef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5148064" y="1340768"/>
            <a:ext cx="3600400" cy="3000821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需回答的问题：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）采用什么语言？</a:t>
            </a:r>
            <a:r>
              <a:rPr lang="en-US" altLang="zh-CN" dirty="0">
                <a:sym typeface="Wingdings" pitchFamily="2" charset="2"/>
              </a:rPr>
              <a:t></a:t>
            </a:r>
            <a:r>
              <a:rPr lang="zh-CN" altLang="en-US" dirty="0">
                <a:sym typeface="Wingdings" pitchFamily="2" charset="2"/>
              </a:rPr>
              <a:t>中文</a:t>
            </a:r>
            <a:endParaRPr lang="en-US" altLang="zh-CN" dirty="0"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ym typeface="Wingdings" pitchFamily="2" charset="2"/>
              </a:rPr>
              <a:t>（</a:t>
            </a:r>
            <a:r>
              <a:rPr lang="en-US" altLang="zh-CN" dirty="0">
                <a:sym typeface="Wingdings" pitchFamily="2" charset="2"/>
              </a:rPr>
              <a:t>2</a:t>
            </a:r>
            <a:r>
              <a:rPr lang="zh-CN" altLang="en-US" dirty="0">
                <a:sym typeface="Wingdings" pitchFamily="2" charset="2"/>
              </a:rPr>
              <a:t>）采用什么键盘类型？</a:t>
            </a:r>
            <a:r>
              <a:rPr lang="en-US" altLang="zh-CN" dirty="0">
                <a:sym typeface="Wingdings" pitchFamily="2" charset="2"/>
              </a:rPr>
              <a:t></a:t>
            </a:r>
            <a:r>
              <a:rPr lang="zh-CN" altLang="en-US" dirty="0">
                <a:sym typeface="Wingdings" pitchFamily="2" charset="2"/>
              </a:rPr>
              <a:t>美式</a:t>
            </a:r>
            <a:endParaRPr lang="en-US" altLang="zh-CN" dirty="0"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ym typeface="Wingdings" pitchFamily="2" charset="2"/>
              </a:rPr>
              <a:t>（</a:t>
            </a:r>
            <a:r>
              <a:rPr lang="en-US" altLang="zh-CN" dirty="0">
                <a:sym typeface="Wingdings" pitchFamily="2" charset="2"/>
              </a:rPr>
              <a:t>3</a:t>
            </a:r>
            <a:r>
              <a:rPr lang="zh-CN" altLang="en-US" dirty="0">
                <a:sym typeface="Wingdings" pitchFamily="2" charset="2"/>
              </a:rPr>
              <a:t>）什么时区？</a:t>
            </a:r>
            <a:r>
              <a:rPr lang="en-US" altLang="zh-CN" dirty="0">
                <a:sym typeface="Wingdings" pitchFamily="2" charset="2"/>
              </a:rPr>
              <a:t></a:t>
            </a:r>
            <a:r>
              <a:rPr lang="zh-CN" altLang="en-US" dirty="0">
                <a:sym typeface="Wingdings" pitchFamily="2" charset="2"/>
              </a:rPr>
              <a:t>上海或重庆</a:t>
            </a:r>
            <a:endParaRPr lang="en-US" altLang="zh-CN" dirty="0"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ym typeface="Wingdings" pitchFamily="2" charset="2"/>
              </a:rPr>
              <a:t>（</a:t>
            </a:r>
            <a:r>
              <a:rPr lang="en-US" altLang="zh-CN" dirty="0">
                <a:sym typeface="Wingdings" pitchFamily="2" charset="2"/>
              </a:rPr>
              <a:t>4</a:t>
            </a:r>
            <a:r>
              <a:rPr lang="zh-CN" altLang="en-US" dirty="0">
                <a:sym typeface="Wingdings" pitchFamily="2" charset="2"/>
              </a:rPr>
              <a:t>）超级用户密码是什么</a:t>
            </a:r>
            <a:endParaRPr lang="en-US" altLang="zh-CN" dirty="0"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ym typeface="Wingdings" pitchFamily="2" charset="2"/>
              </a:rPr>
              <a:t>（</a:t>
            </a:r>
            <a:r>
              <a:rPr lang="en-US" altLang="zh-CN" dirty="0">
                <a:sym typeface="Wingdings" pitchFamily="2" charset="2"/>
              </a:rPr>
              <a:t>5</a:t>
            </a:r>
            <a:r>
              <a:rPr lang="zh-CN" altLang="en-US" dirty="0">
                <a:sym typeface="Wingdings" pitchFamily="2" charset="2"/>
              </a:rPr>
              <a:t>）如何配置网卡？</a:t>
            </a:r>
            <a:endParaRPr lang="en-US" altLang="zh-CN" dirty="0"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ym typeface="Wingdings" pitchFamily="2" charset="2"/>
              </a:rPr>
              <a:t>（</a:t>
            </a:r>
            <a:r>
              <a:rPr lang="en-US" altLang="zh-CN" dirty="0">
                <a:sym typeface="Wingdings" pitchFamily="2" charset="2"/>
              </a:rPr>
              <a:t>6</a:t>
            </a:r>
            <a:r>
              <a:rPr lang="zh-CN" altLang="en-US" dirty="0">
                <a:sym typeface="Wingdings" pitchFamily="2" charset="2"/>
              </a:rPr>
              <a:t>）硬盘如何分区？</a:t>
            </a:r>
            <a:endParaRPr lang="zh-CN" altLang="en-US" dirty="0"/>
          </a:p>
        </p:txBody>
      </p:sp>
      <p:sp>
        <p:nvSpPr>
          <p:cNvPr id="10" name="Text Box 129">
            <a:extLst>
              <a:ext uri="{FF2B5EF4-FFF2-40B4-BE49-F238E27FC236}">
                <a16:creationId xmlns:a16="http://schemas.microsoft.com/office/drawing/2014/main" id="{DD428450-5829-40BE-BD24-B3583C3036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5320" y="5317177"/>
            <a:ext cx="417133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74001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8778596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dirty="0"/>
              <a:t>安装过程具体参考教材附录</a:t>
            </a:r>
            <a:r>
              <a:rPr lang="en-US" altLang="zh-CN" sz="2000" dirty="0"/>
              <a:t>B</a:t>
            </a:r>
            <a:r>
              <a:rPr lang="zh-CN" altLang="en-US" sz="2000" dirty="0"/>
              <a:t>操作。</a:t>
            </a:r>
          </a:p>
        </p:txBody>
      </p:sp>
    </p:spTree>
    <p:extLst>
      <p:ext uri="{BB962C8B-B14F-4D97-AF65-F5344CB8AC3E}">
        <p14:creationId xmlns:p14="http://schemas.microsoft.com/office/powerpoint/2010/main" val="2718303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81481E-6 L -0.14584 4.81481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9" grpId="0" animBg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195736" y="116632"/>
            <a:ext cx="56861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第</a:t>
            </a:r>
            <a:r>
              <a:rPr lang="en-US" altLang="zh-CN" sz="2800" dirty="0"/>
              <a:t>2</a:t>
            </a:r>
            <a:r>
              <a:rPr lang="zh-CN" altLang="en-US" sz="2800" dirty="0"/>
              <a:t>章：安装</a:t>
            </a:r>
            <a:r>
              <a:rPr lang="en-US" altLang="zh-CN" sz="2800" dirty="0"/>
              <a:t>——</a:t>
            </a:r>
            <a:r>
              <a:rPr lang="zh-CN" altLang="en-US" sz="2800" dirty="0"/>
              <a:t>开机、关机与睡眠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36C367F-8563-44AB-8750-02C973499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804029"/>
            <a:ext cx="8316416" cy="295580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EA31AEF-883D-4B58-B7D4-1DB8D35651E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971569"/>
            <a:ext cx="6766689" cy="5685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4BC7E30F-142E-4B6C-81FE-6C24C7D7EA4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971569"/>
            <a:ext cx="6680835" cy="56246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4504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195736" y="116632"/>
            <a:ext cx="56861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第</a:t>
            </a:r>
            <a:r>
              <a:rPr lang="en-US" altLang="zh-CN" sz="2800" dirty="0"/>
              <a:t>2</a:t>
            </a:r>
            <a:r>
              <a:rPr lang="zh-CN" altLang="en-US" sz="2800" dirty="0"/>
              <a:t>章：安装</a:t>
            </a:r>
            <a:r>
              <a:rPr lang="en-US" altLang="zh-CN" sz="2800" dirty="0"/>
              <a:t>——</a:t>
            </a:r>
            <a:r>
              <a:rPr lang="zh-CN" altLang="en-US" sz="2800" dirty="0"/>
              <a:t>登录、锁屏与注销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9C13D7B-F5DF-49D0-BA28-33BD77768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692696"/>
            <a:ext cx="8316416" cy="282433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9B7F9E5-FA5C-4CA1-855A-458649F5D75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569877"/>
            <a:ext cx="7651696" cy="2965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A7738DB-9D1B-4399-ACCF-1398A23BDA0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097" y="3717032"/>
            <a:ext cx="7991374" cy="1612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7FBDB70-EBFE-4DDB-9505-2BF5EBBFBEFB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70" y="3429000"/>
            <a:ext cx="8337134" cy="3168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15E1C0E-3E9F-47F9-9FC2-D655B375D7B4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196082"/>
            <a:ext cx="5789638" cy="43481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4538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554367" y="116632"/>
            <a:ext cx="4249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第</a:t>
            </a:r>
            <a:r>
              <a:rPr lang="en-US" altLang="zh-CN" sz="2800" dirty="0"/>
              <a:t>2</a:t>
            </a:r>
            <a:r>
              <a:rPr lang="zh-CN" altLang="en-US" sz="2800" dirty="0"/>
              <a:t>章：安装</a:t>
            </a:r>
            <a:r>
              <a:rPr lang="en-US" altLang="zh-CN" sz="2800" dirty="0"/>
              <a:t>——</a:t>
            </a:r>
            <a:r>
              <a:rPr lang="zh-CN" altLang="en-US" sz="2800" dirty="0"/>
              <a:t>配置网络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45CBBE5-39DC-4A39-8461-A52022225B9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908720"/>
            <a:ext cx="7548540" cy="5513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52A45C7-31A4-48EA-B60E-7A319588456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686616"/>
            <a:ext cx="6528127" cy="5958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4146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3200504" y="116632"/>
            <a:ext cx="3531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第</a:t>
            </a:r>
            <a:r>
              <a:rPr lang="en-US" altLang="zh-CN" sz="2800" dirty="0"/>
              <a:t>2</a:t>
            </a:r>
            <a:r>
              <a:rPr lang="zh-CN" altLang="en-US" sz="2800" dirty="0"/>
              <a:t>章：安装</a:t>
            </a:r>
            <a:r>
              <a:rPr lang="en-US" altLang="zh-CN" sz="2800" dirty="0"/>
              <a:t>——</a:t>
            </a:r>
            <a:r>
              <a:rPr lang="zh-CN" altLang="en-US" sz="2800" dirty="0"/>
              <a:t>总结</a:t>
            </a: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6" name="Rectangle 49"/>
          <p:cNvSpPr>
            <a:spLocks noChangeArrowheads="1"/>
          </p:cNvSpPr>
          <p:nvPr/>
        </p:nvSpPr>
        <p:spPr bwMode="auto">
          <a:xfrm>
            <a:off x="2915816" y="2132856"/>
            <a:ext cx="3456384" cy="259228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/>
              <a:t>Linux</a:t>
            </a:r>
            <a:r>
              <a:rPr lang="zh-CN" altLang="en-US" dirty="0"/>
              <a:t>的成长发展</a:t>
            </a:r>
            <a:endParaRPr lang="en-US" altLang="zh-CN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开源协议</a:t>
            </a:r>
            <a:endParaRPr lang="en-US" altLang="zh-CN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内核版本及演化</a:t>
            </a:r>
            <a:endParaRPr lang="en-US" altLang="zh-CN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常见</a:t>
            </a:r>
            <a:r>
              <a:rPr lang="en-US" altLang="zh-CN" dirty="0"/>
              <a:t>Linux</a:t>
            </a:r>
            <a:r>
              <a:rPr lang="zh-CN" altLang="en-US" dirty="0"/>
              <a:t>发行版</a:t>
            </a:r>
            <a:endParaRPr lang="en-US" altLang="zh-CN" dirty="0"/>
          </a:p>
        </p:txBody>
      </p:sp>
      <p:sp>
        <p:nvSpPr>
          <p:cNvPr id="3" name="圆角矩形标注 2"/>
          <p:cNvSpPr/>
          <p:nvPr/>
        </p:nvSpPr>
        <p:spPr>
          <a:xfrm>
            <a:off x="2915816" y="1124744"/>
            <a:ext cx="4824536" cy="792088"/>
          </a:xfrm>
          <a:prstGeom prst="wedgeRoundRectCallout">
            <a:avLst>
              <a:gd name="adj1" fmla="val -13839"/>
              <a:gd name="adj2" fmla="val 146587"/>
              <a:gd name="adj3" fmla="val 16667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solidFill>
                  <a:schemeClr val="tx1"/>
                </a:solidFill>
              </a:rPr>
              <a:t>李纳斯</a:t>
            </a:r>
            <a:r>
              <a:rPr lang="en-US" altLang="zh-CN" dirty="0">
                <a:solidFill>
                  <a:schemeClr val="tx1"/>
                </a:solidFill>
              </a:rPr>
              <a:t>•</a:t>
            </a:r>
            <a:r>
              <a:rPr lang="zh-CN" altLang="en-US" dirty="0">
                <a:solidFill>
                  <a:schemeClr val="tx1"/>
                </a:solidFill>
              </a:rPr>
              <a:t>托沃茨，</a:t>
            </a:r>
            <a:r>
              <a:rPr lang="en-US" altLang="zh-CN" dirty="0">
                <a:solidFill>
                  <a:schemeClr val="tx1"/>
                </a:solidFill>
              </a:rPr>
              <a:t>1991-10-5</a:t>
            </a:r>
            <a:r>
              <a:rPr lang="zh-CN" altLang="en-US" dirty="0">
                <a:solidFill>
                  <a:schemeClr val="tx1"/>
                </a:solidFill>
              </a:rPr>
              <a:t>，</a:t>
            </a:r>
            <a:r>
              <a:rPr lang="en-US" altLang="zh-CN" dirty="0">
                <a:solidFill>
                  <a:schemeClr val="tx1"/>
                </a:solidFill>
              </a:rPr>
              <a:t>Unix, MINIX, GNU, POSIX, Internet</a:t>
            </a:r>
            <a:r>
              <a:rPr lang="zh-CN" altLang="en-US" dirty="0">
                <a:solidFill>
                  <a:schemeClr val="tx1"/>
                </a:solidFill>
              </a:rPr>
              <a:t>；内核版本</a:t>
            </a:r>
            <a:r>
              <a:rPr lang="en-US" altLang="zh-CN" dirty="0">
                <a:solidFill>
                  <a:schemeClr val="tx1"/>
                </a:solidFill>
              </a:rPr>
              <a:t>0.1</a:t>
            </a:r>
            <a:r>
              <a:rPr lang="zh-CN" altLang="en-US" dirty="0">
                <a:solidFill>
                  <a:schemeClr val="tx1"/>
                </a:solidFill>
              </a:rPr>
              <a:t>～</a:t>
            </a:r>
            <a:r>
              <a:rPr lang="en-US" altLang="zh-CN" dirty="0">
                <a:solidFill>
                  <a:schemeClr val="tx1"/>
                </a:solidFill>
              </a:rPr>
              <a:t>3.0</a:t>
            </a:r>
            <a:r>
              <a:rPr lang="zh-CN" altLang="en-US" dirty="0">
                <a:solidFill>
                  <a:schemeClr val="tx1"/>
                </a:solidFill>
              </a:rPr>
              <a:t>；云计算；</a:t>
            </a:r>
          </a:p>
        </p:txBody>
      </p:sp>
      <p:sp>
        <p:nvSpPr>
          <p:cNvPr id="7" name="圆角矩形标注 6"/>
          <p:cNvSpPr/>
          <p:nvPr/>
        </p:nvSpPr>
        <p:spPr>
          <a:xfrm>
            <a:off x="6516216" y="1700808"/>
            <a:ext cx="2520280" cy="1152128"/>
          </a:xfrm>
          <a:prstGeom prst="wedgeRoundRectCallout">
            <a:avLst>
              <a:gd name="adj1" fmla="val -110191"/>
              <a:gd name="adj2" fmla="val 80893"/>
              <a:gd name="adj3" fmla="val 16667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>
                <a:solidFill>
                  <a:schemeClr val="tx1"/>
                </a:solidFill>
              </a:rPr>
              <a:t>GPL/LGPL/Apache/BSD</a:t>
            </a:r>
            <a:r>
              <a:rPr lang="zh-CN" altLang="en-US" dirty="0">
                <a:solidFill>
                  <a:schemeClr val="tx1"/>
                </a:solidFill>
              </a:rPr>
              <a:t>，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自由使用、修改和再发布，但版权留下</a:t>
            </a:r>
          </a:p>
        </p:txBody>
      </p:sp>
      <p:sp>
        <p:nvSpPr>
          <p:cNvPr id="8" name="圆角矩形标注 7"/>
          <p:cNvSpPr/>
          <p:nvPr/>
        </p:nvSpPr>
        <p:spPr>
          <a:xfrm>
            <a:off x="5976664" y="1916832"/>
            <a:ext cx="3059832" cy="1296144"/>
          </a:xfrm>
          <a:prstGeom prst="wedgeRoundRectCallout">
            <a:avLst>
              <a:gd name="adj1" fmla="val -60231"/>
              <a:gd name="adj2" fmla="val 75014"/>
              <a:gd name="adj3" fmla="val 16667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err="1">
                <a:solidFill>
                  <a:schemeClr val="tx1"/>
                </a:solidFill>
              </a:rPr>
              <a:t>major.minor,patch-build.desc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en-US" altLang="zh-CN" dirty="0">
                <a:solidFill>
                  <a:schemeClr val="tx1"/>
                </a:solidFill>
              </a:rPr>
              <a:t>Minor</a:t>
            </a:r>
            <a:r>
              <a:rPr lang="zh-CN" altLang="en-US" dirty="0">
                <a:solidFill>
                  <a:schemeClr val="tx1"/>
                </a:solidFill>
              </a:rPr>
              <a:t>为偶数</a:t>
            </a:r>
            <a:r>
              <a:rPr lang="en-US" altLang="zh-CN" dirty="0">
                <a:solidFill>
                  <a:schemeClr val="tx1"/>
                </a:solidFill>
              </a:rPr>
              <a:t>—</a:t>
            </a:r>
            <a:r>
              <a:rPr lang="zh-CN" altLang="en-US" dirty="0">
                <a:solidFill>
                  <a:schemeClr val="tx1"/>
                </a:solidFill>
              </a:rPr>
              <a:t>稳定版，为奇数</a:t>
            </a:r>
            <a:r>
              <a:rPr lang="en-US" altLang="zh-CN" dirty="0">
                <a:solidFill>
                  <a:schemeClr val="tx1"/>
                </a:solidFill>
              </a:rPr>
              <a:t>—</a:t>
            </a:r>
            <a:r>
              <a:rPr lang="zh-CN" altLang="en-US" dirty="0">
                <a:solidFill>
                  <a:schemeClr val="tx1"/>
                </a:solidFill>
              </a:rPr>
              <a:t>开发版；开发版添功能，稳定版打补丁</a:t>
            </a:r>
            <a:endParaRPr lang="en-US" altLang="zh-CN" dirty="0">
              <a:solidFill>
                <a:schemeClr val="tx1"/>
              </a:solidFill>
            </a:endParaRPr>
          </a:p>
        </p:txBody>
      </p:sp>
      <p:sp>
        <p:nvSpPr>
          <p:cNvPr id="9" name="圆角矩形标注 8"/>
          <p:cNvSpPr/>
          <p:nvPr/>
        </p:nvSpPr>
        <p:spPr>
          <a:xfrm>
            <a:off x="3347864" y="5013176"/>
            <a:ext cx="4608512" cy="1008112"/>
          </a:xfrm>
          <a:prstGeom prst="wedgeRoundRectCallout">
            <a:avLst>
              <a:gd name="adj1" fmla="val -12882"/>
              <a:gd name="adj2" fmla="val -131155"/>
              <a:gd name="adj3" fmla="val 16667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>
                <a:solidFill>
                  <a:schemeClr val="tx1"/>
                </a:solidFill>
              </a:rPr>
              <a:t>RHEL 6.2/SLES 11/Ubuntu 12/FreeBSD/</a:t>
            </a:r>
            <a:r>
              <a:rPr lang="zh-CN" altLang="en-US" dirty="0">
                <a:solidFill>
                  <a:schemeClr val="tx1"/>
                </a:solidFill>
              </a:rPr>
              <a:t>红旗</a:t>
            </a:r>
            <a:r>
              <a:rPr lang="en-US" altLang="zh-CN" dirty="0">
                <a:solidFill>
                  <a:schemeClr val="tx1"/>
                </a:solidFill>
              </a:rPr>
              <a:t>/</a:t>
            </a:r>
            <a:r>
              <a:rPr lang="en-US" altLang="zh-CN" dirty="0" err="1">
                <a:solidFill>
                  <a:schemeClr val="tx1"/>
                </a:solidFill>
              </a:rPr>
              <a:t>CentOS</a:t>
            </a:r>
            <a:r>
              <a:rPr lang="en-US" altLang="zh-CN" dirty="0">
                <a:solidFill>
                  <a:schemeClr val="tx1"/>
                </a:solidFill>
              </a:rPr>
              <a:t>/Fedora/</a:t>
            </a:r>
            <a:r>
              <a:rPr lang="en-US" altLang="zh-CN" dirty="0" err="1">
                <a:solidFill>
                  <a:schemeClr val="tx1"/>
                </a:solidFill>
              </a:rPr>
              <a:t>Debian</a:t>
            </a:r>
            <a:r>
              <a:rPr lang="en-US" altLang="zh-CN" dirty="0">
                <a:solidFill>
                  <a:schemeClr val="tx1"/>
                </a:solidFill>
              </a:rPr>
              <a:t>/</a:t>
            </a:r>
            <a:r>
              <a:rPr lang="en-US" altLang="zh-CN" dirty="0" err="1">
                <a:solidFill>
                  <a:schemeClr val="tx1"/>
                </a:solidFill>
              </a:rPr>
              <a:t>OpenSUSE</a:t>
            </a:r>
            <a:endParaRPr lang="en-US" altLang="zh-C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451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6" grpId="0" animBg="1"/>
      <p:bldP spid="3" grpId="0" animBg="1"/>
      <p:bldP spid="3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1531</TotalTime>
  <Words>752</Words>
  <Application>Microsoft Office PowerPoint</Application>
  <PresentationFormat>全屏显示(4:3)</PresentationFormat>
  <Paragraphs>126</Paragraphs>
  <Slides>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6" baseType="lpstr">
      <vt:lpstr>宋体</vt:lpstr>
      <vt:lpstr>微软雅黑</vt:lpstr>
      <vt:lpstr>新宋体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moodisk</dc:creator>
  <cp:lastModifiedBy>moodisk</cp:lastModifiedBy>
  <cp:revision>225</cp:revision>
  <dcterms:created xsi:type="dcterms:W3CDTF">2012-04-27T13:42:07Z</dcterms:created>
  <dcterms:modified xsi:type="dcterms:W3CDTF">2022-08-26T03:40:00Z</dcterms:modified>
</cp:coreProperties>
</file>