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1" r:id="rId2"/>
    <p:sldId id="283" r:id="rId3"/>
    <p:sldId id="300" r:id="rId4"/>
    <p:sldId id="301" r:id="rId5"/>
    <p:sldId id="302" r:id="rId6"/>
    <p:sldId id="303" r:id="rId7"/>
    <p:sldId id="304" r:id="rId8"/>
    <p:sldId id="305" r:id="rId9"/>
    <p:sldId id="282" r:id="rId10"/>
    <p:sldId id="270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91683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文件系统</a:t>
            </a:r>
            <a:r>
              <a:rPr lang="zh-CN" altLang="en-US" dirty="0"/>
              <a:t>的概念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标准</a:t>
            </a:r>
            <a:r>
              <a:rPr lang="zh-CN" altLang="en-US" dirty="0"/>
              <a:t>文件目录树结构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文件</a:t>
            </a:r>
            <a:r>
              <a:rPr lang="zh-CN" altLang="en-US" dirty="0"/>
              <a:t>权限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文件</a:t>
            </a:r>
            <a:r>
              <a:rPr lang="zh-CN" altLang="en-US" dirty="0"/>
              <a:t>和目录操作命令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新建文件系统一般步骤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915816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339453" y="1988840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</a:t>
            </a:r>
            <a:r>
              <a:rPr lang="en-US" altLang="zh-CN" dirty="0" smtClean="0"/>
              <a:t>Linux</a:t>
            </a:r>
            <a:r>
              <a:rPr lang="zh-CN" altLang="en-US" dirty="0" smtClean="0"/>
              <a:t>命令的基本语法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掌握常用的</a:t>
            </a:r>
            <a:r>
              <a:rPr lang="en-US" altLang="zh-CN" dirty="0" smtClean="0"/>
              <a:t>bash</a:t>
            </a:r>
            <a:r>
              <a:rPr lang="zh-CN" altLang="en-US" dirty="0" smtClean="0"/>
              <a:t>快捷键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掌握命令重定向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熟悉最基本的命令用法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91283" y="116632"/>
            <a:ext cx="2880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657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555776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命令类型</a:t>
            </a:r>
            <a:endParaRPr lang="zh-CN" altLang="en-US" sz="2800" dirty="0"/>
          </a:p>
        </p:txBody>
      </p:sp>
      <p:grpSp>
        <p:nvGrpSpPr>
          <p:cNvPr id="8" name="组合 7"/>
          <p:cNvGrpSpPr/>
          <p:nvPr/>
        </p:nvGrpSpPr>
        <p:grpSpPr>
          <a:xfrm>
            <a:off x="1577838" y="1628800"/>
            <a:ext cx="6738578" cy="1872208"/>
            <a:chOff x="1475656" y="1628800"/>
            <a:chExt cx="6738578" cy="1872208"/>
          </a:xfrm>
        </p:grpSpPr>
        <p:sp>
          <p:nvSpPr>
            <p:cNvPr id="2" name="TextBox 1"/>
            <p:cNvSpPr txBox="1"/>
            <p:nvPr/>
          </p:nvSpPr>
          <p:spPr>
            <a:xfrm>
              <a:off x="1475656" y="237145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命令</a:t>
              </a:r>
              <a:endParaRPr lang="zh-CN" alt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744467" y="1628800"/>
              <a:ext cx="54697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内部命令 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集成在</a:t>
              </a:r>
              <a:r>
                <a:rPr lang="en-US" altLang="zh-CN" dirty="0" smtClean="0">
                  <a:sym typeface="Wingdings" pitchFamily="2" charset="2"/>
                </a:rPr>
                <a:t>bash</a:t>
              </a:r>
              <a:r>
                <a:rPr lang="zh-CN" altLang="en-US" dirty="0" smtClean="0">
                  <a:sym typeface="Wingdings" pitchFamily="2" charset="2"/>
                </a:rPr>
                <a:t>中，</a:t>
              </a:r>
              <a:r>
                <a:rPr lang="en-US" altLang="zh-CN" dirty="0" smtClean="0">
                  <a:sym typeface="Wingdings" pitchFamily="2" charset="2"/>
                </a:rPr>
                <a:t>help</a:t>
              </a:r>
              <a:r>
                <a:rPr lang="zh-CN" altLang="en-US" dirty="0" smtClean="0">
                  <a:sym typeface="Wingdings" pitchFamily="2" charset="2"/>
                </a:rPr>
                <a:t>获取帮助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效率低高</a:t>
              </a:r>
              <a:endParaRPr lang="zh-CN" altLang="en-US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744467" y="3131676"/>
              <a:ext cx="49776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外</a:t>
              </a:r>
              <a:r>
                <a:rPr lang="zh-CN" altLang="en-US" dirty="0" smtClean="0"/>
                <a:t>部命令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可执行文件，</a:t>
              </a:r>
              <a:r>
                <a:rPr lang="en-US" altLang="zh-CN" dirty="0" smtClean="0">
                  <a:sym typeface="Wingdings" pitchFamily="2" charset="2"/>
                </a:rPr>
                <a:t>man</a:t>
              </a:r>
              <a:r>
                <a:rPr lang="zh-CN" altLang="en-US" dirty="0" smtClean="0">
                  <a:sym typeface="Wingdings" pitchFamily="2" charset="2"/>
                </a:rPr>
                <a:t>获取帮助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效率低</a:t>
              </a:r>
              <a:endParaRPr lang="zh-CN" altLang="en-US" dirty="0"/>
            </a:p>
          </p:txBody>
        </p:sp>
        <p:sp>
          <p:nvSpPr>
            <p:cNvPr id="6" name="左大括号 5"/>
            <p:cNvSpPr/>
            <p:nvPr/>
          </p:nvSpPr>
          <p:spPr>
            <a:xfrm>
              <a:off x="2168403" y="1813466"/>
              <a:ext cx="504056" cy="1502876"/>
            </a:xfrm>
            <a:prstGeom prst="leftBrac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98821" y="4293096"/>
            <a:ext cx="6186309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内部命令同时存在同名外部可执行文件时，只执行内部命令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99350" y="116632"/>
            <a:ext cx="4608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命令行</a:t>
            </a:r>
            <a:endParaRPr lang="zh-CN" altLang="en-US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02" y="3316342"/>
            <a:ext cx="5925871" cy="299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38" y="1299597"/>
            <a:ext cx="6872409" cy="155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800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2" grpId="1"/>
      <p:bldP spid="7" grpId="0" animBg="1"/>
      <p:bldP spid="7" grpId="1" animBg="1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555776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命令</a:t>
            </a:r>
            <a:r>
              <a:rPr lang="zh-CN" altLang="en-US" sz="2800" dirty="0"/>
              <a:t>语法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7704" y="1484784"/>
            <a:ext cx="5203604" cy="64633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PATH</a:t>
            </a:r>
            <a:r>
              <a:rPr lang="zh-CN" altLang="en-US" dirty="0" smtClean="0"/>
              <a:t>定义外部命令的搜索路径，如：</a:t>
            </a:r>
            <a:endParaRPr lang="en-US" altLang="zh-CN" dirty="0" smtClean="0"/>
          </a:p>
          <a:p>
            <a:r>
              <a:rPr lang="de-DE" altLang="zh-CN" dirty="0" smtClean="0"/>
              <a:t>/sbin</a:t>
            </a:r>
            <a:r>
              <a:rPr lang="de-DE" altLang="zh-CN" dirty="0"/>
              <a:t>:/bin:/usr/sbin:/usr/bin:/</a:t>
            </a:r>
            <a:r>
              <a:rPr lang="de-DE" altLang="zh-CN" dirty="0" smtClean="0"/>
              <a:t>root/bin</a:t>
            </a:r>
            <a:r>
              <a:rPr lang="en-US" altLang="zh-CN" dirty="0" smtClean="0"/>
              <a:t>:</a:t>
            </a:r>
            <a:r>
              <a:rPr lang="de-DE" altLang="zh-CN" dirty="0"/>
              <a:t>/</a:t>
            </a:r>
            <a:r>
              <a:rPr lang="de-DE" altLang="zh-CN" dirty="0" smtClean="0"/>
              <a:t>usr/local/bin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07704" y="2566645"/>
            <a:ext cx="597666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Linux</a:t>
            </a:r>
            <a:r>
              <a:rPr lang="zh-CN" altLang="en-US" dirty="0" smtClean="0"/>
              <a:t>命令语法格式：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	</a:t>
            </a:r>
            <a:r>
              <a:rPr lang="en-US" altLang="zh-CN" sz="2800" b="1" dirty="0" smtClean="0"/>
              <a:t>&lt;</a:t>
            </a:r>
            <a:r>
              <a:rPr lang="zh-CN" altLang="en-US" sz="2800" b="1" dirty="0" smtClean="0"/>
              <a:t>命令</a:t>
            </a:r>
            <a:r>
              <a:rPr lang="en-US" altLang="zh-CN" sz="2800" b="1" dirty="0" smtClean="0"/>
              <a:t>&gt;    [&lt;</a:t>
            </a:r>
            <a:r>
              <a:rPr lang="zh-CN" altLang="en-US" sz="2800" b="1" dirty="0" smtClean="0"/>
              <a:t>参数</a:t>
            </a:r>
            <a:r>
              <a:rPr lang="en-US" altLang="zh-CN" sz="2800" b="1" dirty="0" smtClean="0"/>
              <a:t>&gt;]    [&lt;</a:t>
            </a:r>
            <a:r>
              <a:rPr lang="zh-CN" altLang="en-US" sz="2800" b="1" dirty="0" smtClean="0"/>
              <a:t>目标</a:t>
            </a:r>
            <a:r>
              <a:rPr lang="en-US" altLang="zh-CN" sz="2800" b="1" dirty="0" smtClean="0"/>
              <a:t>&gt;]</a:t>
            </a:r>
          </a:p>
        </p:txBody>
      </p:sp>
      <p:sp>
        <p:nvSpPr>
          <p:cNvPr id="4" name="圆角矩形标注 3"/>
          <p:cNvSpPr/>
          <p:nvPr/>
        </p:nvSpPr>
        <p:spPr>
          <a:xfrm>
            <a:off x="1979712" y="4149080"/>
            <a:ext cx="5976664" cy="1080120"/>
          </a:xfrm>
          <a:prstGeom prst="wedgeRoundRectCallout">
            <a:avLst>
              <a:gd name="adj1" fmla="val -1338"/>
              <a:gd name="adj2" fmla="val -107598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字符参数用“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”前导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多字符参数用“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--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”前导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多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个单字符参数可以合并，只用一个“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”前导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5517232"/>
            <a:ext cx="5904656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	cd  /</a:t>
            </a:r>
            <a:r>
              <a:rPr lang="en-US" altLang="zh-CN" dirty="0" err="1" smtClean="0">
                <a:solidFill>
                  <a:schemeClr val="bg1"/>
                </a:solidFill>
              </a:rPr>
              <a:t>tmp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	</a:t>
            </a:r>
            <a:r>
              <a:rPr lang="en-US" altLang="zh-CN" dirty="0" err="1" smtClean="0">
                <a:solidFill>
                  <a:schemeClr val="bg1"/>
                </a:solidFill>
              </a:rPr>
              <a:t>ls</a:t>
            </a:r>
            <a:r>
              <a:rPr lang="en-US" altLang="zh-CN" dirty="0" smtClean="0">
                <a:solidFill>
                  <a:schemeClr val="bg1"/>
                </a:solidFill>
              </a:rPr>
              <a:t>  -l  --directory  -</a:t>
            </a:r>
            <a:r>
              <a:rPr lang="en-US" altLang="zh-CN" dirty="0" err="1" smtClean="0">
                <a:solidFill>
                  <a:schemeClr val="bg1"/>
                </a:solidFill>
              </a:rPr>
              <a:t>aA</a:t>
            </a:r>
            <a:r>
              <a:rPr lang="en-US" altLang="zh-CN" dirty="0" smtClean="0">
                <a:solidFill>
                  <a:schemeClr val="bg1"/>
                </a:solidFill>
              </a:rPr>
              <a:t>   /</a:t>
            </a:r>
            <a:r>
              <a:rPr lang="en-US" altLang="zh-CN" dirty="0" err="1" smtClean="0">
                <a:solidFill>
                  <a:schemeClr val="bg1"/>
                </a:solidFill>
              </a:rPr>
              <a:t>etc</a:t>
            </a:r>
            <a:r>
              <a:rPr lang="en-US" altLang="zh-CN" dirty="0" smtClean="0">
                <a:solidFill>
                  <a:schemeClr val="bg1"/>
                </a:solidFill>
              </a:rPr>
              <a:t>/</a:t>
            </a:r>
            <a:r>
              <a:rPr lang="en-US" altLang="zh-CN" dirty="0" err="1" smtClean="0">
                <a:solidFill>
                  <a:schemeClr val="bg1"/>
                </a:solidFill>
              </a:rPr>
              <a:t>init.d</a:t>
            </a:r>
            <a:r>
              <a:rPr lang="en-US" altLang="zh-CN" dirty="0" smtClean="0">
                <a:solidFill>
                  <a:schemeClr val="bg1"/>
                </a:solidFill>
              </a:rPr>
              <a:t>/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3" grpId="0" animBg="1"/>
      <p:bldP spid="1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195736" y="116632"/>
            <a:ext cx="568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获取在线帮助</a:t>
            </a:r>
            <a:endParaRPr lang="zh-CN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084" y="1268760"/>
            <a:ext cx="7453417" cy="475252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98140"/>
            <a:ext cx="7118263" cy="520821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21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195736" y="116632"/>
            <a:ext cx="5299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——bash</a:t>
            </a:r>
            <a:r>
              <a:rPr lang="zh-CN" altLang="en-US" sz="2800" dirty="0" smtClean="0"/>
              <a:t>快捷键</a:t>
            </a:r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9377" y="1353542"/>
            <a:ext cx="6593023" cy="9233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环境变量</a:t>
            </a:r>
            <a:r>
              <a:rPr lang="en-US" altLang="zh-CN" dirty="0" smtClean="0"/>
              <a:t>HISTFILE</a:t>
            </a:r>
            <a:r>
              <a:rPr lang="zh-CN" altLang="en-US" dirty="0" smtClean="0"/>
              <a:t>定义历史命令保存的文件</a:t>
            </a:r>
            <a:r>
              <a:rPr lang="en-US" altLang="zh-CN" dirty="0" smtClean="0">
                <a:sym typeface="Wingdings" pitchFamily="2" charset="2"/>
              </a:rPr>
              <a:t></a:t>
            </a:r>
            <a:r>
              <a:rPr lang="zh-CN" altLang="en-US" dirty="0" smtClean="0">
                <a:sym typeface="Wingdings" pitchFamily="2" charset="2"/>
              </a:rPr>
              <a:t>默认</a:t>
            </a:r>
            <a:r>
              <a:rPr lang="en-US" altLang="zh-CN" dirty="0" smtClean="0">
                <a:sym typeface="Wingdings" pitchFamily="2" charset="2"/>
              </a:rPr>
              <a:t>~/.</a:t>
            </a:r>
            <a:r>
              <a:rPr lang="en-US" altLang="zh-CN" dirty="0" err="1" smtClean="0">
                <a:sym typeface="Wingdings" pitchFamily="2" charset="2"/>
              </a:rPr>
              <a:t>bash_history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环境变量</a:t>
            </a:r>
            <a:r>
              <a:rPr lang="en-US" altLang="zh-CN" dirty="0" smtClean="0"/>
              <a:t>HISTSIZE</a:t>
            </a:r>
            <a:r>
              <a:rPr lang="zh-CN" altLang="en-US" dirty="0" smtClean="0"/>
              <a:t>定义保存历史命令的条数</a:t>
            </a:r>
            <a:r>
              <a:rPr lang="en-US" altLang="zh-CN" dirty="0" smtClean="0">
                <a:sym typeface="Wingdings" pitchFamily="2" charset="2"/>
              </a:rPr>
              <a:t></a:t>
            </a:r>
            <a:r>
              <a:rPr lang="zh-CN" altLang="en-US" dirty="0" smtClean="0">
                <a:sym typeface="Wingdings" pitchFamily="2" charset="2"/>
              </a:rPr>
              <a:t>默认</a:t>
            </a:r>
            <a:r>
              <a:rPr lang="en-US" altLang="zh-CN" dirty="0" smtClean="0">
                <a:sym typeface="Wingdings" pitchFamily="2" charset="2"/>
              </a:rPr>
              <a:t>1000</a:t>
            </a:r>
            <a:endParaRPr lang="zh-CN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804862"/>
            <a:ext cx="6561422" cy="572048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322" y="1844824"/>
            <a:ext cx="7313148" cy="380144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95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259632" y="1268760"/>
            <a:ext cx="275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Linux</a:t>
            </a:r>
            <a:r>
              <a:rPr lang="zh-CN" altLang="en-US" dirty="0" smtClean="0"/>
              <a:t>命令的“</a:t>
            </a:r>
            <a:r>
              <a:rPr lang="en-US" altLang="zh-CN" dirty="0" smtClean="0"/>
              <a:t>1</a:t>
            </a:r>
            <a:r>
              <a:rPr lang="zh-CN" altLang="en-US" dirty="0" smtClean="0"/>
              <a:t>进</a:t>
            </a:r>
            <a:r>
              <a:rPr lang="en-US" altLang="zh-CN" dirty="0" smtClean="0"/>
              <a:t>2</a:t>
            </a:r>
            <a:r>
              <a:rPr lang="zh-CN" altLang="en-US" dirty="0" smtClean="0"/>
              <a:t>出”：</a:t>
            </a:r>
            <a:endParaRPr lang="zh-CN" altLang="en-US" dirty="0"/>
          </a:p>
        </p:txBody>
      </p:sp>
      <p:pic>
        <p:nvPicPr>
          <p:cNvPr id="4129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798786" cy="289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矩形 27"/>
          <p:cNvSpPr/>
          <p:nvPr/>
        </p:nvSpPr>
        <p:spPr>
          <a:xfrm>
            <a:off x="2699792" y="908720"/>
            <a:ext cx="5184576" cy="554461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2195736" y="116632"/>
            <a:ext cx="5327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命令重定向</a:t>
            </a:r>
            <a:endParaRPr lang="zh-CN" altLang="en-US" sz="2800" dirty="0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383868" y="4633055"/>
            <a:ext cx="3276364" cy="508395"/>
            <a:chOff x="3383868" y="5368877"/>
            <a:chExt cx="3276364" cy="508395"/>
          </a:xfrm>
        </p:grpSpPr>
        <p:sp>
          <p:nvSpPr>
            <p:cNvPr id="26" name="TextBox 25"/>
            <p:cNvSpPr txBox="1"/>
            <p:nvPr/>
          </p:nvSpPr>
          <p:spPr>
            <a:xfrm>
              <a:off x="3563888" y="5507940"/>
              <a:ext cx="309634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读取命令行的命令</a:t>
              </a:r>
              <a:endParaRPr lang="zh-CN" altLang="en-US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3383868" y="5368877"/>
              <a:ext cx="360040" cy="3600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83868" y="3897235"/>
            <a:ext cx="3276364" cy="508395"/>
            <a:chOff x="3383868" y="5368877"/>
            <a:chExt cx="3276364" cy="508395"/>
          </a:xfrm>
        </p:grpSpPr>
        <p:sp>
          <p:nvSpPr>
            <p:cNvPr id="35" name="TextBox 34"/>
            <p:cNvSpPr txBox="1"/>
            <p:nvPr/>
          </p:nvSpPr>
          <p:spPr>
            <a:xfrm>
              <a:off x="3563888" y="5507940"/>
              <a:ext cx="309634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扩展命令中的通配符</a:t>
              </a:r>
              <a:endParaRPr lang="zh-CN" altLang="en-US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3383868" y="5368877"/>
              <a:ext cx="360040" cy="3600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383868" y="3161415"/>
            <a:ext cx="3276364" cy="508395"/>
            <a:chOff x="3383868" y="5368877"/>
            <a:chExt cx="3276364" cy="508395"/>
          </a:xfrm>
        </p:grpSpPr>
        <p:sp>
          <p:nvSpPr>
            <p:cNvPr id="38" name="TextBox 37"/>
            <p:cNvSpPr txBox="1"/>
            <p:nvPr/>
          </p:nvSpPr>
          <p:spPr>
            <a:xfrm>
              <a:off x="3563888" y="5507940"/>
              <a:ext cx="309634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复制</a:t>
              </a:r>
              <a:r>
                <a:rPr lang="en-US" altLang="zh-CN" dirty="0" smtClean="0"/>
                <a:t>0, 1,2</a:t>
              </a:r>
              <a:r>
                <a:rPr lang="zh-CN" altLang="en-US" dirty="0" smtClean="0"/>
                <a:t>文件句柄</a:t>
              </a:r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>
              <a:off x="3383868" y="5368877"/>
              <a:ext cx="360040" cy="3600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4</a:t>
              </a:r>
              <a:endParaRPr lang="zh-CN" altLang="en-US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83868" y="2148596"/>
            <a:ext cx="3276364" cy="785394"/>
            <a:chOff x="3383868" y="5368877"/>
            <a:chExt cx="3276364" cy="785394"/>
          </a:xfrm>
        </p:grpSpPr>
        <p:sp>
          <p:nvSpPr>
            <p:cNvPr id="41" name="TextBox 40"/>
            <p:cNvSpPr txBox="1"/>
            <p:nvPr/>
          </p:nvSpPr>
          <p:spPr>
            <a:xfrm>
              <a:off x="3563888" y="5507940"/>
              <a:ext cx="3096344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搜索命令对应的可执行程序</a:t>
              </a:r>
              <a:endParaRPr lang="en-US" altLang="zh-CN" dirty="0" smtClean="0"/>
            </a:p>
            <a:p>
              <a:pPr algn="ctr"/>
              <a:r>
                <a:rPr lang="zh-CN" altLang="en-US" dirty="0" smtClean="0"/>
                <a:t>并执行它</a:t>
              </a:r>
              <a:endParaRPr lang="zh-CN" altLang="en-US" dirty="0"/>
            </a:p>
          </p:txBody>
        </p:sp>
        <p:sp>
          <p:nvSpPr>
            <p:cNvPr id="42" name="椭圆 41"/>
            <p:cNvSpPr/>
            <p:nvPr/>
          </p:nvSpPr>
          <p:spPr>
            <a:xfrm>
              <a:off x="3383868" y="5368877"/>
              <a:ext cx="360040" cy="3600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5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383868" y="1412776"/>
            <a:ext cx="3276364" cy="508395"/>
            <a:chOff x="3383868" y="5368877"/>
            <a:chExt cx="3276364" cy="508395"/>
          </a:xfrm>
        </p:grpSpPr>
        <p:sp>
          <p:nvSpPr>
            <p:cNvPr id="44" name="TextBox 43"/>
            <p:cNvSpPr txBox="1"/>
            <p:nvPr/>
          </p:nvSpPr>
          <p:spPr>
            <a:xfrm>
              <a:off x="3563888" y="5507940"/>
              <a:ext cx="309634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把命令退出状态保存到</a:t>
              </a:r>
              <a:r>
                <a:rPr lang="en-US" altLang="zh-CN" dirty="0" smtClean="0"/>
                <a:t>?</a:t>
              </a:r>
              <a:r>
                <a:rPr lang="zh-CN" altLang="en-US" dirty="0" smtClean="0"/>
                <a:t>中</a:t>
              </a:r>
              <a:endParaRPr lang="zh-CN" altLang="en-US" dirty="0"/>
            </a:p>
          </p:txBody>
        </p:sp>
        <p:sp>
          <p:nvSpPr>
            <p:cNvPr id="45" name="椭圆 44"/>
            <p:cNvSpPr/>
            <p:nvPr/>
          </p:nvSpPr>
          <p:spPr>
            <a:xfrm>
              <a:off x="3383868" y="5368877"/>
              <a:ext cx="360040" cy="3600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6</a:t>
              </a:r>
              <a:endParaRPr lang="zh-CN" altLang="en-US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383868" y="5368877"/>
            <a:ext cx="3276364" cy="508395"/>
            <a:chOff x="3383868" y="5368877"/>
            <a:chExt cx="3276364" cy="508395"/>
          </a:xfrm>
        </p:grpSpPr>
        <p:sp>
          <p:nvSpPr>
            <p:cNvPr id="47" name="TextBox 46"/>
            <p:cNvSpPr txBox="1"/>
            <p:nvPr/>
          </p:nvSpPr>
          <p:spPr>
            <a:xfrm>
              <a:off x="3563888" y="5507940"/>
              <a:ext cx="309634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等待用户输入命令</a:t>
              </a:r>
              <a:endParaRPr lang="zh-CN" altLang="en-US" dirty="0"/>
            </a:p>
          </p:txBody>
        </p:sp>
        <p:sp>
          <p:nvSpPr>
            <p:cNvPr id="48" name="椭圆 47"/>
            <p:cNvSpPr/>
            <p:nvPr/>
          </p:nvSpPr>
          <p:spPr>
            <a:xfrm>
              <a:off x="3383868" y="5368877"/>
              <a:ext cx="360040" cy="3600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cxnSp>
        <p:nvCxnSpPr>
          <p:cNvPr id="31" name="肘形连接符 30"/>
          <p:cNvCxnSpPr>
            <a:stCxn id="44" idx="0"/>
            <a:endCxn id="47" idx="2"/>
          </p:cNvCxnSpPr>
          <p:nvPr/>
        </p:nvCxnSpPr>
        <p:spPr>
          <a:xfrm rot="16200000" flipH="1">
            <a:off x="2949343" y="3714555"/>
            <a:ext cx="4325433" cy="12700"/>
          </a:xfrm>
          <a:prstGeom prst="bentConnector5">
            <a:avLst>
              <a:gd name="adj1" fmla="val -8156"/>
              <a:gd name="adj2" fmla="val 19145890"/>
              <a:gd name="adj3" fmla="val 109461"/>
            </a:avLst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>
            <a:stCxn id="47" idx="0"/>
            <a:endCxn id="26" idx="2"/>
          </p:cNvCxnSpPr>
          <p:nvPr/>
        </p:nvCxnSpPr>
        <p:spPr>
          <a:xfrm flipV="1">
            <a:off x="5112060" y="5141450"/>
            <a:ext cx="0" cy="36649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>
            <a:stCxn id="26" idx="0"/>
            <a:endCxn id="35" idx="2"/>
          </p:cNvCxnSpPr>
          <p:nvPr/>
        </p:nvCxnSpPr>
        <p:spPr>
          <a:xfrm flipV="1">
            <a:off x="5112060" y="4405630"/>
            <a:ext cx="0" cy="36648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5" idx="0"/>
            <a:endCxn id="38" idx="2"/>
          </p:cNvCxnSpPr>
          <p:nvPr/>
        </p:nvCxnSpPr>
        <p:spPr>
          <a:xfrm flipV="1">
            <a:off x="5112060" y="3669810"/>
            <a:ext cx="0" cy="36648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stCxn id="38" idx="0"/>
            <a:endCxn id="41" idx="2"/>
          </p:cNvCxnSpPr>
          <p:nvPr/>
        </p:nvCxnSpPr>
        <p:spPr>
          <a:xfrm flipV="1">
            <a:off x="5112060" y="2933990"/>
            <a:ext cx="0" cy="36648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41" idx="0"/>
            <a:endCxn id="44" idx="2"/>
          </p:cNvCxnSpPr>
          <p:nvPr/>
        </p:nvCxnSpPr>
        <p:spPr>
          <a:xfrm flipV="1">
            <a:off x="5112060" y="1921171"/>
            <a:ext cx="0" cy="36648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691680" y="2708920"/>
            <a:ext cx="6408712" cy="400110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/>
              <a:t>重定向用到的元字符有：</a:t>
            </a:r>
            <a:r>
              <a:rPr lang="en-US" altLang="zh-CN" sz="2000" dirty="0" smtClean="0"/>
              <a:t>&lt;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&gt;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&amp;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，举例参考</a:t>
            </a:r>
            <a:r>
              <a:rPr lang="en-US" altLang="zh-CN" sz="2000" dirty="0" smtClean="0"/>
              <a:t>P66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3450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7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8" grpId="0" animBg="1"/>
      <p:bldP spid="28" grpId="1" animBg="1"/>
      <p:bldP spid="68" grpId="0"/>
      <p:bldP spid="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269237" y="116632"/>
            <a:ext cx="5327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其他元字符</a:t>
            </a:r>
            <a:endParaRPr lang="zh-CN" altLang="en-US" sz="2800" dirty="0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691680" y="1340768"/>
            <a:ext cx="6408712" cy="400110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、管道：  </a:t>
            </a:r>
            <a:r>
              <a:rPr lang="en-US" altLang="zh-CN" sz="2000" dirty="0" smtClean="0"/>
              <a:t>|</a:t>
            </a:r>
            <a:r>
              <a:rPr lang="en-US" altLang="zh-CN" sz="2000" dirty="0" smtClean="0"/>
              <a:t>, |&amp;</a:t>
            </a:r>
            <a:endParaRPr lang="zh-CN" alt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1691680" y="2236802"/>
            <a:ext cx="6408712" cy="400110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dirty="0" smtClean="0"/>
              <a:t>命令序列</a:t>
            </a:r>
            <a:r>
              <a:rPr lang="zh-CN" altLang="en-US" sz="2000" dirty="0" smtClean="0"/>
              <a:t>：  </a:t>
            </a:r>
            <a:r>
              <a:rPr lang="en-US" altLang="zh-CN" sz="2000" dirty="0"/>
              <a:t>;</a:t>
            </a:r>
            <a:r>
              <a:rPr lang="en-US" altLang="zh-CN" sz="2000" dirty="0" smtClean="0"/>
              <a:t>,   &amp;,  &amp;&amp;,  ||</a:t>
            </a:r>
            <a:endParaRPr lang="zh-CN" altLang="en-US" sz="2000" dirty="0"/>
          </a:p>
        </p:txBody>
      </p:sp>
      <p:sp>
        <p:nvSpPr>
          <p:cNvPr id="3" name="圆角矩形标注 2"/>
          <p:cNvSpPr/>
          <p:nvPr/>
        </p:nvSpPr>
        <p:spPr>
          <a:xfrm>
            <a:off x="3491880" y="3212976"/>
            <a:ext cx="2736304" cy="1440160"/>
          </a:xfrm>
          <a:prstGeom prst="wedgeRoundRectCallout">
            <a:avLst>
              <a:gd name="adj1" fmla="val -43293"/>
              <a:gd name="adj2" fmla="val -159445"/>
              <a:gd name="adj3" fmla="val 16667"/>
            </a:avLst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举例：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make |&amp; tee </a:t>
            </a:r>
            <a:r>
              <a:rPr lang="en-US" altLang="zh-CN" dirty="0" err="1" smtClean="0">
                <a:solidFill>
                  <a:schemeClr val="tx1"/>
                </a:solidFill>
              </a:rPr>
              <a:t>make.err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err="1" smtClean="0">
                <a:solidFill>
                  <a:schemeClr val="tx1"/>
                </a:solidFill>
              </a:rPr>
              <a:t>dsemg</a:t>
            </a:r>
            <a:r>
              <a:rPr lang="en-US" altLang="zh-CN" dirty="0" smtClean="0">
                <a:solidFill>
                  <a:schemeClr val="tx1"/>
                </a:solidFill>
              </a:rPr>
              <a:t> | more</a:t>
            </a:r>
          </a:p>
          <a:p>
            <a:r>
              <a:rPr lang="en-US" altLang="zh-CN" dirty="0" err="1" smtClean="0">
                <a:solidFill>
                  <a:schemeClr val="tx1"/>
                </a:solidFill>
              </a:rPr>
              <a:t>ls</a:t>
            </a:r>
            <a:r>
              <a:rPr lang="en-US" altLang="zh-CN" dirty="0" smtClean="0">
                <a:solidFill>
                  <a:schemeClr val="tx1"/>
                </a:solidFill>
              </a:rPr>
              <a:t>  -la | more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9" name="圆角矩形标注 48"/>
          <p:cNvSpPr/>
          <p:nvPr/>
        </p:nvSpPr>
        <p:spPr>
          <a:xfrm>
            <a:off x="1259632" y="4149080"/>
            <a:ext cx="7272808" cy="1800200"/>
          </a:xfrm>
          <a:prstGeom prst="wedgeRoundRectCallout">
            <a:avLst>
              <a:gd name="adj1" fmla="val -15364"/>
              <a:gd name="adj2" fmla="val -137497"/>
              <a:gd name="adj3" fmla="val 16667"/>
            </a:avLst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举例：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err="1" smtClean="0">
                <a:solidFill>
                  <a:schemeClr val="tx1"/>
                </a:solidFill>
              </a:rPr>
              <a:t>mkdir</a:t>
            </a:r>
            <a:r>
              <a:rPr lang="en-US" altLang="zh-CN" dirty="0" smtClean="0">
                <a:solidFill>
                  <a:schemeClr val="tx1"/>
                </a:solidFill>
              </a:rPr>
              <a:t>  </a:t>
            </a:r>
            <a:r>
              <a:rPr lang="en-US" altLang="zh-CN" dirty="0" err="1" smtClean="0">
                <a:solidFill>
                  <a:schemeClr val="tx1"/>
                </a:solidFill>
              </a:rPr>
              <a:t>abc</a:t>
            </a:r>
            <a:r>
              <a:rPr lang="en-US" altLang="zh-CN" dirty="0" smtClean="0">
                <a:solidFill>
                  <a:schemeClr val="tx1"/>
                </a:solidFill>
              </a:rPr>
              <a:t>; cd </a:t>
            </a:r>
            <a:r>
              <a:rPr lang="en-US" altLang="zh-CN" dirty="0" err="1" smtClean="0">
                <a:solidFill>
                  <a:schemeClr val="tx1"/>
                </a:solidFill>
              </a:rPr>
              <a:t>abc</a:t>
            </a:r>
            <a:r>
              <a:rPr lang="en-US" altLang="zh-CN" dirty="0" smtClean="0">
                <a:solidFill>
                  <a:schemeClr val="tx1"/>
                </a:solidFill>
              </a:rPr>
              <a:t>; </a:t>
            </a:r>
            <a:r>
              <a:rPr lang="en-US" altLang="zh-CN" dirty="0" err="1" smtClean="0">
                <a:solidFill>
                  <a:schemeClr val="tx1"/>
                </a:solidFill>
              </a:rPr>
              <a:t>ls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tar  -</a:t>
            </a:r>
            <a:r>
              <a:rPr lang="en-US" altLang="zh-CN" dirty="0" err="1" smtClean="0">
                <a:solidFill>
                  <a:schemeClr val="tx1"/>
                </a:solidFill>
              </a:rPr>
              <a:t>jcf</a:t>
            </a:r>
            <a:r>
              <a:rPr lang="en-US" altLang="zh-CN" dirty="0" smtClean="0">
                <a:solidFill>
                  <a:schemeClr val="tx1"/>
                </a:solidFill>
              </a:rPr>
              <a:t>  /</a:t>
            </a:r>
            <a:r>
              <a:rPr lang="en-US" altLang="zh-CN" dirty="0" err="1" smtClean="0">
                <a:solidFill>
                  <a:schemeClr val="tx1"/>
                </a:solidFill>
              </a:rPr>
              <a:t>tmp</a:t>
            </a:r>
            <a:r>
              <a:rPr lang="en-US" altLang="zh-CN" dirty="0" smtClean="0">
                <a:solidFill>
                  <a:schemeClr val="tx1"/>
                </a:solidFill>
              </a:rPr>
              <a:t>/etc.tar.bz2 /</a:t>
            </a:r>
            <a:r>
              <a:rPr lang="en-US" altLang="zh-CN" dirty="0" err="1" smtClean="0">
                <a:solidFill>
                  <a:schemeClr val="tx1"/>
                </a:solidFill>
              </a:rPr>
              <a:t>etc</a:t>
            </a:r>
            <a:r>
              <a:rPr lang="en-US" altLang="zh-CN" dirty="0" smtClean="0">
                <a:solidFill>
                  <a:schemeClr val="tx1"/>
                </a:solidFill>
              </a:rPr>
              <a:t> &amp;</a:t>
            </a:r>
          </a:p>
          <a:p>
            <a:r>
              <a:rPr lang="en-US" altLang="zh-CN" dirty="0" err="1" smtClean="0">
                <a:solidFill>
                  <a:schemeClr val="tx1"/>
                </a:solidFill>
              </a:rPr>
              <a:t>mkdir</a:t>
            </a:r>
            <a:r>
              <a:rPr lang="en-US" altLang="zh-CN" dirty="0" smtClean="0">
                <a:solidFill>
                  <a:schemeClr val="tx1"/>
                </a:solidFill>
              </a:rPr>
              <a:t>  /</a:t>
            </a:r>
            <a:r>
              <a:rPr lang="en-US" altLang="zh-CN" dirty="0" err="1" smtClean="0">
                <a:solidFill>
                  <a:schemeClr val="tx1"/>
                </a:solidFill>
              </a:rPr>
              <a:t>tmp</a:t>
            </a:r>
            <a:r>
              <a:rPr lang="en-US" altLang="zh-CN" dirty="0" smtClean="0">
                <a:solidFill>
                  <a:schemeClr val="tx1"/>
                </a:solidFill>
              </a:rPr>
              <a:t>/123 &amp;&amp; cd /</a:t>
            </a:r>
            <a:r>
              <a:rPr lang="en-US" altLang="zh-CN" dirty="0" err="1" smtClean="0">
                <a:solidFill>
                  <a:schemeClr val="tx1"/>
                </a:solidFill>
              </a:rPr>
              <a:t>tmp</a:t>
            </a:r>
            <a:r>
              <a:rPr lang="en-US" altLang="zh-CN" dirty="0" smtClean="0">
                <a:solidFill>
                  <a:schemeClr val="tx1"/>
                </a:solidFill>
              </a:rPr>
              <a:t>/123</a:t>
            </a:r>
          </a:p>
          <a:p>
            <a:r>
              <a:rPr lang="en-US" altLang="zh-CN" dirty="0" smtClean="0">
                <a:solidFill>
                  <a:schemeClr val="tx1"/>
                </a:solidFill>
              </a:rPr>
              <a:t>cd  /</a:t>
            </a:r>
            <a:r>
              <a:rPr lang="en-US" altLang="zh-CN" dirty="0" err="1" smtClean="0">
                <a:solidFill>
                  <a:schemeClr val="tx1"/>
                </a:solidFill>
              </a:rPr>
              <a:t>tmp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en-US" altLang="zh-CN" dirty="0" err="1" smtClean="0">
                <a:solidFill>
                  <a:schemeClr val="tx1"/>
                </a:solidFill>
              </a:rPr>
              <a:t>abc</a:t>
            </a:r>
            <a:r>
              <a:rPr lang="en-US" altLang="zh-CN" dirty="0" smtClean="0">
                <a:solidFill>
                  <a:schemeClr val="tx1"/>
                </a:solidFill>
              </a:rPr>
              <a:t> || </a:t>
            </a:r>
            <a:r>
              <a:rPr lang="en-US" altLang="zh-CN" dirty="0" err="1" smtClean="0">
                <a:solidFill>
                  <a:schemeClr val="tx1"/>
                </a:solidFill>
              </a:rPr>
              <a:t>mkdir</a:t>
            </a:r>
            <a:r>
              <a:rPr lang="en-US" altLang="zh-CN" dirty="0" smtClean="0">
                <a:solidFill>
                  <a:schemeClr val="tx1"/>
                </a:solidFill>
              </a:rPr>
              <a:t>  /</a:t>
            </a:r>
            <a:r>
              <a:rPr lang="en-US" altLang="zh-CN" dirty="0" err="1" smtClean="0">
                <a:solidFill>
                  <a:schemeClr val="tx1"/>
                </a:solidFill>
              </a:rPr>
              <a:t>tmp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en-US" altLang="zh-CN" dirty="0" err="1" smtClean="0">
                <a:solidFill>
                  <a:schemeClr val="tx1"/>
                </a:solidFill>
              </a:rPr>
              <a:t>abc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tar  -</a:t>
            </a:r>
            <a:r>
              <a:rPr lang="en-US" altLang="zh-CN" dirty="0" err="1" smtClean="0">
                <a:solidFill>
                  <a:schemeClr val="tx1"/>
                </a:solidFill>
              </a:rPr>
              <a:t>cjf</a:t>
            </a:r>
            <a:r>
              <a:rPr lang="en-US" altLang="zh-CN" dirty="0" smtClean="0">
                <a:solidFill>
                  <a:schemeClr val="tx1"/>
                </a:solidFill>
              </a:rPr>
              <a:t>  back.tar.gz  ./123 2&amp;&gt;1  &gt;/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en-US" altLang="zh-CN" dirty="0" smtClean="0">
                <a:solidFill>
                  <a:schemeClr val="tx1"/>
                </a:solidFill>
              </a:rPr>
              <a:t>/null &amp;&amp; echo “OK” || echo “FAIL”</a:t>
            </a:r>
          </a:p>
        </p:txBody>
      </p:sp>
    </p:spTree>
    <p:extLst>
      <p:ext uri="{BB962C8B-B14F-4D97-AF65-F5344CB8AC3E}">
        <p14:creationId xmlns:p14="http://schemas.microsoft.com/office/powerpoint/2010/main" val="404542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2" grpId="0" animBg="1"/>
      <p:bldP spid="32" grpId="0" animBg="1"/>
      <p:bldP spid="3" grpId="0" animBg="1"/>
      <p:bldP spid="3" grpId="1" animBg="1"/>
      <p:bldP spid="49" grpId="0" animBg="1"/>
      <p:bldP spid="4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269237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命令举例</a:t>
            </a:r>
            <a:endParaRPr lang="zh-CN" altLang="en-US" sz="2800" dirty="0"/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06" y="1340768"/>
            <a:ext cx="7433594" cy="4561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18" y="1222623"/>
            <a:ext cx="7636038" cy="501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42126"/>
            <a:ext cx="6426051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42126"/>
            <a:ext cx="6858099" cy="607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653" y="778796"/>
            <a:ext cx="6560715" cy="610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742126"/>
            <a:ext cx="5925839" cy="61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36712"/>
            <a:ext cx="6506742" cy="5741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92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590925" y="2204864"/>
            <a:ext cx="4464795" cy="28443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Linux</a:t>
            </a:r>
            <a:r>
              <a:rPr lang="zh-CN" altLang="en-US" dirty="0" smtClean="0"/>
              <a:t>命令的基本语法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常用</a:t>
            </a:r>
            <a:r>
              <a:rPr lang="zh-CN" altLang="en-US" dirty="0" smtClean="0"/>
              <a:t>的</a:t>
            </a:r>
            <a:r>
              <a:rPr lang="en-US" altLang="zh-CN" dirty="0" smtClean="0"/>
              <a:t>bash</a:t>
            </a:r>
            <a:r>
              <a:rPr lang="zh-CN" altLang="en-US" dirty="0" smtClean="0"/>
              <a:t>快捷键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命令</a:t>
            </a:r>
            <a:r>
              <a:rPr lang="zh-CN" altLang="en-US" dirty="0" smtClean="0"/>
              <a:t>重定向</a:t>
            </a:r>
            <a:endParaRPr lang="zh-CN" altLang="en-US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最</a:t>
            </a:r>
            <a:r>
              <a:rPr lang="zh-CN" altLang="en-US" dirty="0" smtClean="0"/>
              <a:t>基本的命令用法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98383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  <p:sp>
        <p:nvSpPr>
          <p:cNvPr id="8" name="圆角矩形标注 7"/>
          <p:cNvSpPr/>
          <p:nvPr/>
        </p:nvSpPr>
        <p:spPr>
          <a:xfrm>
            <a:off x="3356248" y="1268760"/>
            <a:ext cx="3231976" cy="720080"/>
          </a:xfrm>
          <a:prstGeom prst="wedgeRoundRectCallout">
            <a:avLst>
              <a:gd name="adj1" fmla="val -9689"/>
              <a:gd name="adj2" fmla="val 176832"/>
              <a:gd name="adj3" fmla="val 16667"/>
            </a:avLst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&lt;</a:t>
            </a:r>
            <a:r>
              <a:rPr lang="zh-CN" altLang="en-US" dirty="0" smtClean="0">
                <a:solidFill>
                  <a:schemeClr val="tx1"/>
                </a:solidFill>
              </a:rPr>
              <a:t>命令</a:t>
            </a:r>
            <a:r>
              <a:rPr lang="en-US" altLang="zh-CN" dirty="0" smtClean="0">
                <a:solidFill>
                  <a:schemeClr val="tx1"/>
                </a:solidFill>
              </a:rPr>
              <a:t>&gt;   [&lt;</a:t>
            </a:r>
            <a:r>
              <a:rPr lang="zh-CN" altLang="en-US" dirty="0" smtClean="0">
                <a:solidFill>
                  <a:schemeClr val="tx1"/>
                </a:solidFill>
              </a:rPr>
              <a:t>参数</a:t>
            </a:r>
            <a:r>
              <a:rPr lang="en-US" altLang="zh-CN" dirty="0" smtClean="0">
                <a:solidFill>
                  <a:schemeClr val="tx1"/>
                </a:solidFill>
              </a:rPr>
              <a:t>&gt;]   [&lt;</a:t>
            </a:r>
            <a:r>
              <a:rPr lang="zh-CN" altLang="en-US" dirty="0" smtClean="0">
                <a:solidFill>
                  <a:schemeClr val="tx1"/>
                </a:solidFill>
              </a:rPr>
              <a:t>目标</a:t>
            </a:r>
            <a:r>
              <a:rPr lang="en-US" altLang="zh-CN" dirty="0" smtClean="0">
                <a:solidFill>
                  <a:schemeClr val="tx1"/>
                </a:solidFill>
              </a:rPr>
              <a:t>&gt;]</a:t>
            </a:r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322705" y="3131676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P71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98383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</TotalTime>
  <Words>449</Words>
  <Application>Microsoft Office PowerPoint</Application>
  <PresentationFormat>全屏显示(4:3)</PresentationFormat>
  <Paragraphs>74</Paragraphs>
  <Slides>10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366</cp:revision>
  <dcterms:created xsi:type="dcterms:W3CDTF">2012-04-27T13:42:07Z</dcterms:created>
  <dcterms:modified xsi:type="dcterms:W3CDTF">2012-07-28T03:27:44Z</dcterms:modified>
</cp:coreProperties>
</file>