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6" r:id="rId2"/>
    <p:sldId id="300" r:id="rId3"/>
    <p:sldId id="307" r:id="rId4"/>
    <p:sldId id="308" r:id="rId5"/>
    <p:sldId id="309" r:id="rId6"/>
    <p:sldId id="311" r:id="rId7"/>
    <p:sldId id="312" r:id="rId8"/>
    <p:sldId id="282" r:id="rId9"/>
    <p:sldId id="270" r:id="rId1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最好时机操作演示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最好时机操作演示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最好时机操作演示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最好时机操作演示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73681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网络文件系统</a:t>
            </a:r>
            <a:r>
              <a:rPr lang="en-US" altLang="zh-CN" dirty="0"/>
              <a:t>NFS</a:t>
            </a:r>
            <a:r>
              <a:rPr lang="zh-CN" altLang="en-US" dirty="0"/>
              <a:t>的概念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远程访问工具</a:t>
            </a:r>
            <a:r>
              <a:rPr lang="en-US" altLang="zh-CN" dirty="0" err="1"/>
              <a:t>OpenSSH</a:t>
            </a:r>
            <a:r>
              <a:rPr lang="zh-CN" altLang="en-US" dirty="0"/>
              <a:t>的用法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979712" y="116632"/>
            <a:ext cx="612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 与远程控制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339453" y="1685179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</a:t>
            </a:r>
            <a:r>
              <a:rPr lang="en-US" altLang="zh-CN" dirty="0" smtClean="0"/>
              <a:t>shell</a:t>
            </a:r>
            <a:r>
              <a:rPr lang="zh-CN" altLang="en-US" dirty="0" smtClean="0"/>
              <a:t>程序的基本结构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</a:t>
            </a:r>
            <a:r>
              <a:rPr lang="en-US" altLang="zh-CN" dirty="0" smtClean="0"/>
              <a:t>bash</a:t>
            </a:r>
            <a:r>
              <a:rPr lang="zh-CN" altLang="en-US" dirty="0" smtClean="0"/>
              <a:t>常见控制语句语法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</a:t>
            </a:r>
            <a:r>
              <a:rPr lang="en-US" altLang="zh-CN" dirty="0" smtClean="0"/>
              <a:t>shell</a:t>
            </a:r>
            <a:r>
              <a:rPr lang="zh-CN" altLang="en-US" dirty="0" smtClean="0"/>
              <a:t>程序的调试方法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72396" y="116632"/>
            <a:ext cx="3571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456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763688" y="116632"/>
            <a:ext cx="5948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——Hello World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805764" y="1412776"/>
            <a:ext cx="499848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/>
              <a:t>最</a:t>
            </a:r>
            <a:r>
              <a:rPr lang="zh-CN" altLang="en-US" dirty="0" smtClean="0"/>
              <a:t>简单的</a:t>
            </a:r>
            <a:r>
              <a:rPr lang="en-US" altLang="zh-CN" dirty="0" smtClean="0"/>
              <a:t>shell</a:t>
            </a:r>
            <a:r>
              <a:rPr lang="zh-CN" altLang="en-US" dirty="0" smtClean="0"/>
              <a:t>程序就是不包含一条语句</a:t>
            </a:r>
            <a:r>
              <a:rPr lang="en-US" altLang="zh-CN" dirty="0" smtClean="0">
                <a:sym typeface="Wingdings" pitchFamily="2" charset="2"/>
              </a:rPr>
              <a:t></a:t>
            </a:r>
            <a:r>
              <a:rPr lang="zh-CN" altLang="en-US" dirty="0" smtClean="0">
                <a:sym typeface="Wingdings" pitchFamily="2" charset="2"/>
              </a:rPr>
              <a:t>无意义</a:t>
            </a:r>
            <a:endParaRPr lang="en-US" altLang="zh-CN" dirty="0" smtClean="0">
              <a:sym typeface="Wingdings" pitchFamily="2" charset="2"/>
            </a:endParaRPr>
          </a:p>
          <a:p>
            <a:endParaRPr lang="en-US" altLang="zh-CN" dirty="0">
              <a:sym typeface="Wingdings" pitchFamily="2" charset="2"/>
            </a:endParaRPr>
          </a:p>
          <a:p>
            <a:r>
              <a:rPr lang="en-US" altLang="zh-CN" dirty="0" err="1" smtClean="0">
                <a:sym typeface="Wingdings" pitchFamily="2" charset="2"/>
              </a:rPr>
              <a:t>myhello</a:t>
            </a:r>
            <a:r>
              <a:rPr lang="zh-CN" altLang="en-US" dirty="0" smtClean="0">
                <a:sym typeface="Wingdings" pitchFamily="2" charset="2"/>
              </a:rPr>
              <a:t>程序只包含如下一条代码：</a:t>
            </a:r>
            <a:endParaRPr lang="en-US" altLang="zh-CN" dirty="0" smtClean="0">
              <a:sym typeface="Wingdings" pitchFamily="2" charset="2"/>
            </a:endParaRPr>
          </a:p>
          <a:p>
            <a:r>
              <a:rPr lang="en-US" altLang="zh-CN" dirty="0" smtClean="0">
                <a:sym typeface="Wingdings" pitchFamily="2" charset="2"/>
              </a:rPr>
              <a:t>	echo  “Hello World”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1680" y="3212976"/>
            <a:ext cx="6480720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Shell</a:t>
            </a:r>
            <a:r>
              <a:rPr lang="zh-CN" altLang="en-US" dirty="0" smtClean="0">
                <a:solidFill>
                  <a:schemeClr val="bg1"/>
                </a:solidFill>
              </a:rPr>
              <a:t>程序就是包含一系列的</a:t>
            </a:r>
            <a:r>
              <a:rPr lang="en-US" altLang="zh-CN" dirty="0" err="1" smtClean="0">
                <a:solidFill>
                  <a:schemeClr val="bg1"/>
                </a:solidFill>
              </a:rPr>
              <a:t>linux</a:t>
            </a:r>
            <a:r>
              <a:rPr lang="zh-CN" altLang="en-US" dirty="0" smtClean="0">
                <a:solidFill>
                  <a:schemeClr val="bg1"/>
                </a:solidFill>
              </a:rPr>
              <a:t>命令和控制语句而已！！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5616" y="4365104"/>
            <a:ext cx="7415889" cy="1477328"/>
            <a:chOff x="1115616" y="4365104"/>
            <a:chExt cx="7415889" cy="1477328"/>
          </a:xfrm>
        </p:grpSpPr>
        <p:sp>
          <p:nvSpPr>
            <p:cNvPr id="4" name="TextBox 3"/>
            <p:cNvSpPr txBox="1"/>
            <p:nvPr/>
          </p:nvSpPr>
          <p:spPr>
            <a:xfrm>
              <a:off x="1907704" y="4365104"/>
              <a:ext cx="6623801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编程语言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需要编译</a:t>
              </a:r>
              <a:r>
                <a:rPr lang="zh-CN" altLang="en-US" dirty="0">
                  <a:sym typeface="Wingdings" pitchFamily="2" charset="2"/>
                </a:rPr>
                <a:t>和</a:t>
              </a:r>
              <a:r>
                <a:rPr lang="zh-CN" altLang="en-US" dirty="0" smtClean="0">
                  <a:sym typeface="Wingdings" pitchFamily="2" charset="2"/>
                </a:rPr>
                <a:t>链接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速度快、语法复杂</a:t>
              </a:r>
              <a:r>
                <a:rPr lang="en-US" altLang="zh-CN" dirty="0" smtClean="0">
                  <a:sym typeface="Wingdings" pitchFamily="2" charset="2"/>
                </a:rPr>
                <a:t>C/C++/Java/C#</a:t>
              </a:r>
              <a:endParaRPr lang="en-US" altLang="zh-CN" dirty="0" smtClean="0"/>
            </a:p>
            <a:p>
              <a:endParaRPr lang="en-US" altLang="zh-CN" dirty="0"/>
            </a:p>
            <a:p>
              <a:endParaRPr lang="en-US" altLang="zh-CN" dirty="0" smtClean="0"/>
            </a:p>
            <a:p>
              <a:r>
                <a:rPr lang="zh-CN" altLang="en-US" dirty="0" smtClean="0"/>
                <a:t>脚本语言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不</a:t>
              </a:r>
              <a:r>
                <a:rPr lang="zh-CN" altLang="en-US" dirty="0">
                  <a:sym typeface="Wingdings" pitchFamily="2" charset="2"/>
                </a:rPr>
                <a:t>用</a:t>
              </a:r>
              <a:r>
                <a:rPr lang="zh-CN" altLang="en-US" dirty="0" smtClean="0">
                  <a:sym typeface="Wingdings" pitchFamily="2" charset="2"/>
                </a:rPr>
                <a:t>编译、解析执行</a:t>
              </a:r>
              <a:r>
                <a:rPr lang="en-US" altLang="zh-CN" dirty="0" smtClean="0">
                  <a:sym typeface="Wingdings" pitchFamily="2" charset="2"/>
                </a:rPr>
                <a:t></a:t>
              </a:r>
              <a:r>
                <a:rPr lang="zh-CN" altLang="en-US" dirty="0" smtClean="0">
                  <a:sym typeface="Wingdings" pitchFamily="2" charset="2"/>
                </a:rPr>
                <a:t>速度慢、语法简单</a:t>
              </a:r>
              <a:r>
                <a:rPr lang="en-US" altLang="zh-CN" dirty="0" smtClean="0">
                  <a:sym typeface="Wingdings" pitchFamily="2" charset="2"/>
                </a:rPr>
                <a:t>bash/</a:t>
              </a:r>
              <a:r>
                <a:rPr lang="en-US" altLang="zh-CN" dirty="0" err="1" smtClean="0">
                  <a:sym typeface="Wingdings" pitchFamily="2" charset="2"/>
                </a:rPr>
                <a:t>php</a:t>
              </a:r>
              <a:endParaRPr lang="en-US" altLang="zh-CN" dirty="0">
                <a:sym typeface="Wingdings" pitchFamily="2" charset="2"/>
              </a:endParaRPr>
            </a:p>
            <a:p>
              <a:r>
                <a:rPr lang="en-US" altLang="zh-CN" dirty="0" smtClean="0">
                  <a:sym typeface="Wingdings" pitchFamily="2" charset="2"/>
                </a:rPr>
                <a:t>                                 /</a:t>
              </a:r>
              <a:r>
                <a:rPr lang="en-US" altLang="zh-CN" dirty="0" err="1" smtClean="0">
                  <a:sym typeface="Wingdings" pitchFamily="2" charset="2"/>
                </a:rPr>
                <a:t>perl</a:t>
              </a:r>
              <a:r>
                <a:rPr lang="en-US" altLang="zh-CN" dirty="0" smtClean="0">
                  <a:sym typeface="Wingdings" pitchFamily="2" charset="2"/>
                </a:rPr>
                <a:t>/python/</a:t>
              </a:r>
              <a:r>
                <a:rPr lang="en-US" altLang="zh-CN" dirty="0" err="1" smtClean="0">
                  <a:sym typeface="Wingdings" pitchFamily="2" charset="2"/>
                </a:rPr>
                <a:t>Javascript</a:t>
              </a:r>
              <a:r>
                <a:rPr lang="en-US" altLang="zh-CN" dirty="0" smtClean="0">
                  <a:sym typeface="Wingdings" pitchFamily="2" charset="2"/>
                </a:rPr>
                <a:t>/asp/</a:t>
              </a:r>
              <a:r>
                <a:rPr lang="en-US" altLang="zh-CN" dirty="0" err="1" smtClean="0">
                  <a:sym typeface="Wingdings" pitchFamily="2" charset="2"/>
                </a:rPr>
                <a:t>ActionScript</a:t>
              </a:r>
              <a:r>
                <a:rPr lang="en-US" altLang="zh-CN" dirty="0" smtClean="0">
                  <a:sym typeface="Wingdings" pitchFamily="2" charset="2"/>
                </a:rPr>
                <a:t>/….</a:t>
              </a:r>
              <a:endParaRPr lang="zh-CN" alt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15616" y="4414753"/>
              <a:ext cx="461665" cy="124649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/>
                <a:t>计算机语言</a:t>
              </a:r>
              <a:endParaRPr lang="zh-CN" altLang="en-US" dirty="0"/>
            </a:p>
          </p:txBody>
        </p:sp>
        <p:sp>
          <p:nvSpPr>
            <p:cNvPr id="6" name="左大括号 5"/>
            <p:cNvSpPr/>
            <p:nvPr/>
          </p:nvSpPr>
          <p:spPr>
            <a:xfrm>
              <a:off x="1577281" y="4509120"/>
              <a:ext cx="330423" cy="1008112"/>
            </a:xfrm>
            <a:prstGeom prst="leftBrac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66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009423" y="116632"/>
            <a:ext cx="5658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程序结构</a:t>
            </a:r>
            <a:endParaRPr lang="zh-CN" altLang="en-US" sz="2800" dirty="0"/>
          </a:p>
        </p:txBody>
      </p:sp>
      <p:grpSp>
        <p:nvGrpSpPr>
          <p:cNvPr id="9" name="组合 8"/>
          <p:cNvGrpSpPr/>
          <p:nvPr/>
        </p:nvGrpSpPr>
        <p:grpSpPr>
          <a:xfrm>
            <a:off x="1115616" y="1297682"/>
            <a:ext cx="7522261" cy="4084956"/>
            <a:chOff x="1115616" y="1297682"/>
            <a:chExt cx="7522261" cy="408495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297682"/>
              <a:ext cx="7522261" cy="3787502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圆角矩形 7"/>
            <p:cNvSpPr/>
            <p:nvPr/>
          </p:nvSpPr>
          <p:spPr>
            <a:xfrm rot="19636702">
              <a:off x="2528350" y="4734566"/>
              <a:ext cx="2553183" cy="64807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 smtClean="0">
                  <a:solidFill>
                    <a:srgbClr val="FF0000"/>
                  </a:solidFill>
                </a:rPr>
                <a:t>Shell</a:t>
              </a:r>
              <a:r>
                <a:rPr lang="zh-CN" altLang="en-US" sz="2800" dirty="0" smtClean="0">
                  <a:solidFill>
                    <a:srgbClr val="FF0000"/>
                  </a:solidFill>
                </a:rPr>
                <a:t>程序结构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419872" y="4365104"/>
            <a:ext cx="3240360" cy="2160240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tx1"/>
                </a:solidFill>
              </a:rPr>
              <a:t># more  </a:t>
            </a:r>
            <a:r>
              <a:rPr lang="en-US" altLang="zh-CN" sz="2400" b="1" dirty="0" err="1" smtClean="0">
                <a:solidFill>
                  <a:schemeClr val="tx1"/>
                </a:solidFill>
              </a:rPr>
              <a:t>proc.bash</a:t>
            </a:r>
            <a:endParaRPr lang="en-US" altLang="zh-CN" sz="2400" b="1" dirty="0" smtClean="0">
              <a:solidFill>
                <a:schemeClr val="tx1"/>
              </a:solidFill>
            </a:endParaRPr>
          </a:p>
          <a:p>
            <a:endParaRPr lang="en-US" altLang="zh-CN" sz="2000" i="1" dirty="0" smtClean="0">
              <a:solidFill>
                <a:schemeClr val="tx1"/>
              </a:solidFill>
            </a:endParaRPr>
          </a:p>
          <a:p>
            <a:r>
              <a:rPr lang="en-US" altLang="zh-CN" sz="2000" i="1" dirty="0" smtClean="0">
                <a:solidFill>
                  <a:schemeClr val="tx1"/>
                </a:solidFill>
              </a:rPr>
              <a:t>#! /bin/bash</a:t>
            </a:r>
          </a:p>
          <a:p>
            <a:r>
              <a:rPr lang="en-US" altLang="zh-CN" sz="2000" i="1" dirty="0" smtClean="0">
                <a:solidFill>
                  <a:schemeClr val="tx1"/>
                </a:solidFill>
              </a:rPr>
              <a:t>cd  /</a:t>
            </a:r>
            <a:r>
              <a:rPr lang="en-US" altLang="zh-CN" sz="2000" i="1" dirty="0" err="1" smtClean="0">
                <a:solidFill>
                  <a:schemeClr val="tx1"/>
                </a:solidFill>
              </a:rPr>
              <a:t>tmp</a:t>
            </a:r>
            <a:endParaRPr lang="en-US" altLang="zh-CN" sz="2000" i="1" dirty="0" smtClean="0">
              <a:solidFill>
                <a:schemeClr val="tx1"/>
              </a:solidFill>
            </a:endParaRPr>
          </a:p>
          <a:p>
            <a:r>
              <a:rPr lang="en-US" altLang="zh-CN" sz="2000" i="1" dirty="0" err="1">
                <a:solidFill>
                  <a:schemeClr val="tx1"/>
                </a:solidFill>
              </a:rPr>
              <a:t>r</a:t>
            </a:r>
            <a:r>
              <a:rPr lang="en-US" altLang="zh-CN" sz="2000" i="1" dirty="0" err="1" smtClean="0">
                <a:solidFill>
                  <a:schemeClr val="tx1"/>
                </a:solidFill>
              </a:rPr>
              <a:t>m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  -</a:t>
            </a:r>
            <a:r>
              <a:rPr lang="en-US" altLang="zh-CN" sz="2000" i="1" dirty="0" err="1" smtClean="0">
                <a:solidFill>
                  <a:schemeClr val="tx1"/>
                </a:solidFill>
              </a:rPr>
              <a:t>rf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   1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*</a:t>
            </a:r>
            <a:r>
              <a:rPr lang="en-US" altLang="zh-CN" sz="2000" i="1" dirty="0" smtClean="0">
                <a:solidFill>
                  <a:schemeClr val="tx1"/>
                </a:solidFill>
              </a:rPr>
              <a:t>a.txt   .u</a:t>
            </a:r>
            <a:r>
              <a:rPr lang="zh-CN" altLang="en-US" sz="2000" i="1" dirty="0" smtClean="0">
                <a:solidFill>
                  <a:schemeClr val="tx1"/>
                </a:solidFill>
              </a:rPr>
              <a:t>*</a:t>
            </a:r>
            <a:endParaRPr lang="en-US" altLang="zh-CN" sz="2000" i="1" dirty="0" smtClean="0">
              <a:solidFill>
                <a:schemeClr val="tx1"/>
              </a:solidFill>
            </a:endParaRPr>
          </a:p>
          <a:p>
            <a:r>
              <a:rPr lang="en-US" altLang="zh-CN" sz="2000" i="1" dirty="0" smtClean="0">
                <a:solidFill>
                  <a:schemeClr val="tx1"/>
                </a:solidFill>
              </a:rPr>
              <a:t>echo  “Well Done!”</a:t>
            </a:r>
            <a:endParaRPr lang="zh-CN" altLang="en-US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11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223512" y="116632"/>
            <a:ext cx="4940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变量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1299532"/>
            <a:ext cx="7479933" cy="440120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</a:rPr>
              <a:t>1</a:t>
            </a:r>
            <a:r>
              <a:rPr lang="zh-CN" altLang="en-US" sz="2000" b="1" dirty="0" smtClean="0">
                <a:latin typeface="+mn-ea"/>
              </a:rPr>
              <a:t>、普通变量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</a:rPr>
              <a:t>无类型、直接赋值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引用：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$</a:t>
            </a:r>
            <a:r>
              <a:rPr lang="en-US" altLang="zh-CN" sz="2000" dirty="0" err="1" smtClean="0">
                <a:latin typeface="+mn-ea"/>
                <a:sym typeface="Wingdings" pitchFamily="2" charset="2"/>
              </a:rPr>
              <a:t>i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或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${</a:t>
            </a:r>
            <a:r>
              <a:rPr lang="en-US" altLang="zh-CN" sz="2000" dirty="0" err="1" smtClean="0">
                <a:latin typeface="+mn-ea"/>
                <a:sym typeface="Wingdings" pitchFamily="2" charset="2"/>
              </a:rPr>
              <a:t>i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}</a:t>
            </a:r>
          </a:p>
          <a:p>
            <a:pPr>
              <a:lnSpc>
                <a:spcPts val="2800"/>
              </a:lnSpc>
            </a:pPr>
            <a:endParaRPr lang="en-US" altLang="zh-CN" sz="2000" dirty="0">
              <a:latin typeface="+mn-ea"/>
              <a:sym typeface="Wingdings" pitchFamily="2" charset="2"/>
            </a:endParaRPr>
          </a:p>
          <a:p>
            <a:pPr>
              <a:lnSpc>
                <a:spcPts val="2800"/>
              </a:lnSpc>
            </a:pPr>
            <a:endParaRPr lang="en-US" altLang="zh-CN" sz="2000" dirty="0" smtClean="0">
              <a:latin typeface="+mn-ea"/>
              <a:sym typeface="Wingdings" pitchFamily="2" charset="2"/>
            </a:endParaRPr>
          </a:p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  <a:sym typeface="Wingdings" pitchFamily="2" charset="2"/>
              </a:rPr>
              <a:t>2</a:t>
            </a:r>
            <a:r>
              <a:rPr lang="zh-CN" altLang="en-US" sz="2000" b="1" dirty="0" smtClean="0">
                <a:latin typeface="+mn-ea"/>
                <a:sym typeface="Wingdings" pitchFamily="2" charset="2"/>
              </a:rPr>
              <a:t>、数组变量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一维的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>
                <a:latin typeface="+mn-ea"/>
                <a:sym typeface="Wingdings" pitchFamily="2" charset="2"/>
              </a:rPr>
              <a:t>数组变量名</a:t>
            </a:r>
            <a:r>
              <a:rPr lang="en-US" altLang="zh-CN" sz="2000" dirty="0">
                <a:latin typeface="+mn-ea"/>
                <a:sym typeface="Wingdings" pitchFamily="2" charset="2"/>
              </a:rPr>
              <a:t>=(</a:t>
            </a:r>
            <a:r>
              <a:rPr lang="zh-CN" altLang="en-US" sz="2000" dirty="0">
                <a:latin typeface="+mn-ea"/>
                <a:sym typeface="Wingdings" pitchFamily="2" charset="2"/>
              </a:rPr>
              <a:t>元素</a:t>
            </a:r>
            <a:r>
              <a:rPr lang="en-US" altLang="zh-CN" sz="2000" dirty="0">
                <a:latin typeface="+mn-ea"/>
                <a:sym typeface="Wingdings" pitchFamily="2" charset="2"/>
              </a:rPr>
              <a:t>1 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元素</a:t>
            </a:r>
            <a:r>
              <a:rPr lang="en-US" altLang="zh-CN" sz="2000" dirty="0">
                <a:latin typeface="+mn-ea"/>
                <a:sym typeface="Wingdings" pitchFamily="2" charset="2"/>
              </a:rPr>
              <a:t>2 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元素</a:t>
            </a:r>
            <a:r>
              <a:rPr lang="en-US" altLang="zh-CN" sz="2000" dirty="0">
                <a:latin typeface="+mn-ea"/>
                <a:sym typeface="Wingdings" pitchFamily="2" charset="2"/>
              </a:rPr>
              <a:t>3 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……)</a:t>
            </a:r>
          </a:p>
          <a:p>
            <a:pPr>
              <a:lnSpc>
                <a:spcPts val="2800"/>
              </a:lnSpc>
            </a:pP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de-DE" altLang="zh-CN" sz="2000" dirty="0">
                <a:latin typeface="+mn-ea"/>
                <a:sym typeface="Wingdings" pitchFamily="2" charset="2"/>
              </a:rPr>
              <a:t>Users=(Zsan </a:t>
            </a:r>
            <a:r>
              <a:rPr lang="de-DE" altLang="zh-CN" sz="2000" dirty="0" smtClean="0">
                <a:latin typeface="+mn-ea"/>
                <a:sym typeface="Wingdings" pitchFamily="2" charset="2"/>
              </a:rPr>
              <a:t>Lisi 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“</a:t>
            </a:r>
            <a:r>
              <a:rPr lang="de-DE" altLang="zh-CN" sz="2000" dirty="0" smtClean="0">
                <a:latin typeface="+mn-ea"/>
                <a:sym typeface="Wingdings" pitchFamily="2" charset="2"/>
              </a:rPr>
              <a:t>Wang er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”</a:t>
            </a:r>
            <a:r>
              <a:rPr lang="de-DE" altLang="zh-CN" sz="2000" dirty="0" smtClean="0">
                <a:latin typeface="+mn-ea"/>
                <a:sym typeface="Wingdings" pitchFamily="2" charset="2"/>
              </a:rPr>
              <a:t>  </a:t>
            </a:r>
            <a:r>
              <a:rPr lang="de-DE" altLang="zh-CN" sz="2000" dirty="0">
                <a:latin typeface="+mn-ea"/>
                <a:sym typeface="Wingdings" pitchFamily="2" charset="2"/>
              </a:rPr>
              <a:t>Mazi</a:t>
            </a:r>
            <a:r>
              <a:rPr lang="de-DE" altLang="zh-CN" sz="2000" dirty="0" smtClean="0">
                <a:latin typeface="+mn-ea"/>
                <a:sym typeface="Wingdings" pitchFamily="2" charset="2"/>
              </a:rPr>
              <a:t>)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echo ${Users[0]}</a:t>
            </a:r>
          </a:p>
          <a:p>
            <a:pPr>
              <a:lnSpc>
                <a:spcPts val="2800"/>
              </a:lnSpc>
            </a:pPr>
            <a:r>
              <a:rPr lang="en-US" altLang="zh-CN" sz="2000" dirty="0">
                <a:latin typeface="+mn-ea"/>
                <a:sym typeface="Wingdings" pitchFamily="2" charset="2"/>
              </a:rPr>
              <a:t>,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${Users[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*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]},${#Users[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*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]},${#Users[3]}Users[2]=</a:t>
            </a:r>
            <a:r>
              <a:rPr lang="en-US" altLang="zh-CN" sz="2000" dirty="0" err="1" smtClean="0">
                <a:latin typeface="+mn-ea"/>
                <a:sym typeface="Wingdings" pitchFamily="2" charset="2"/>
              </a:rPr>
              <a:t>wlm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</a:p>
          <a:p>
            <a:pPr>
              <a:lnSpc>
                <a:spcPts val="2800"/>
              </a:lnSpc>
            </a:pPr>
            <a:r>
              <a:rPr lang="zh-CN" altLang="en-US" sz="2000" dirty="0">
                <a:latin typeface="+mn-ea"/>
              </a:rPr>
              <a:t>新的数组变量名</a:t>
            </a:r>
            <a:r>
              <a:rPr lang="en-US" altLang="zh-CN" sz="2000" dirty="0">
                <a:latin typeface="+mn-ea"/>
              </a:rPr>
              <a:t>=(“${</a:t>
            </a:r>
            <a:r>
              <a:rPr lang="zh-CN" altLang="en-US" sz="2000" dirty="0">
                <a:latin typeface="+mn-ea"/>
              </a:rPr>
              <a:t>旧数组变量名</a:t>
            </a:r>
            <a:r>
              <a:rPr lang="en-US" altLang="zh-CN" sz="2000" dirty="0" smtClean="0">
                <a:latin typeface="+mn-ea"/>
              </a:rPr>
              <a:t>[*]}”)</a:t>
            </a:r>
          </a:p>
          <a:p>
            <a:pPr>
              <a:lnSpc>
                <a:spcPts val="2800"/>
              </a:lnSpc>
            </a:pPr>
            <a:endParaRPr lang="en-US" altLang="zh-CN" sz="2000" dirty="0">
              <a:latin typeface="+mn-ea"/>
            </a:endParaRPr>
          </a:p>
          <a:p>
            <a:pPr>
              <a:lnSpc>
                <a:spcPts val="2800"/>
              </a:lnSpc>
            </a:pPr>
            <a:endParaRPr lang="en-US" altLang="zh-CN" sz="2000" dirty="0" smtClean="0">
              <a:latin typeface="+mn-ea"/>
            </a:endParaRPr>
          </a:p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</a:rPr>
              <a:t>3</a:t>
            </a:r>
            <a:r>
              <a:rPr lang="zh-CN" altLang="en-US" sz="2000" b="1" dirty="0" smtClean="0">
                <a:latin typeface="+mn-ea"/>
              </a:rPr>
              <a:t>、特殊变量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bash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自动定义和赋值，用户不能改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$$: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当前进程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  <a:p>
            <a:pPr>
              <a:lnSpc>
                <a:spcPts val="2800"/>
              </a:lnSpc>
            </a:pPr>
            <a:r>
              <a:rPr lang="zh-CN" altLang="en-US" sz="2000" dirty="0" smtClean="0">
                <a:latin typeface="+mn-ea"/>
                <a:sym typeface="Wingdings" pitchFamily="2" charset="2"/>
              </a:rPr>
              <a:t>号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$?: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前一个命令的退出状态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$#: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命令的参数个数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$0: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命令本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  <a:p>
            <a:pPr>
              <a:lnSpc>
                <a:spcPts val="2800"/>
              </a:lnSpc>
            </a:pPr>
            <a:r>
              <a:rPr lang="zh-CN" altLang="en-US" sz="2000" dirty="0" smtClean="0">
                <a:latin typeface="+mn-ea"/>
                <a:sym typeface="Wingdings" pitchFamily="2" charset="2"/>
              </a:rPr>
              <a:t>身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$1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～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$n: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命令参数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$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*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: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代表全部命令参数</a:t>
            </a:r>
            <a:endParaRPr lang="zh-CN" altLang="en-US" sz="2000" dirty="0"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71600" y="3140968"/>
            <a:ext cx="7695957" cy="3240360"/>
            <a:chOff x="971600" y="3140968"/>
            <a:chExt cx="7695957" cy="3240360"/>
          </a:xfrm>
        </p:grpSpPr>
        <p:sp>
          <p:nvSpPr>
            <p:cNvPr id="4" name="圆角矩形标注 3"/>
            <p:cNvSpPr/>
            <p:nvPr/>
          </p:nvSpPr>
          <p:spPr>
            <a:xfrm>
              <a:off x="971600" y="3140968"/>
              <a:ext cx="7695957" cy="3240360"/>
            </a:xfrm>
            <a:prstGeom prst="wedgeRoundRectCallout">
              <a:avLst>
                <a:gd name="adj1" fmla="val -29928"/>
                <a:gd name="adj2" fmla="val -94273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3310855"/>
              <a:ext cx="7151580" cy="28544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220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979712" y="116632"/>
            <a:ext cx="5658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控制语句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475656" y="1299532"/>
            <a:ext cx="6192688" cy="41735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</a:rPr>
              <a:t>1</a:t>
            </a:r>
            <a:r>
              <a:rPr lang="zh-CN" altLang="en-US" sz="2000" b="1" dirty="0" smtClean="0">
                <a:latin typeface="+mn-ea"/>
              </a:rPr>
              <a:t>、顺序结构体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一系列命令，从上到下执行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4" y="2206179"/>
            <a:ext cx="7902688" cy="33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5656" y="1268760"/>
            <a:ext cx="6984776" cy="8104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</a:rPr>
              <a:t>2</a:t>
            </a:r>
            <a:r>
              <a:rPr lang="zh-CN" altLang="en-US" sz="2000" b="1" dirty="0" smtClean="0">
                <a:latin typeface="+mn-ea"/>
              </a:rPr>
              <a:t>、</a:t>
            </a:r>
            <a:r>
              <a:rPr lang="zh-CN" altLang="en-US" sz="2000" b="1" dirty="0">
                <a:latin typeface="+mn-ea"/>
              </a:rPr>
              <a:t>分支</a:t>
            </a:r>
            <a:r>
              <a:rPr lang="zh-CN" altLang="en-US" sz="2000" b="1" dirty="0" smtClean="0">
                <a:latin typeface="+mn-ea"/>
              </a:rPr>
              <a:t>结构体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根据条件改变执行的路径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test 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表达式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[ 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表达式 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]</a:t>
            </a:r>
            <a:r>
              <a:rPr lang="zh-CN" altLang="en-US" sz="2000" dirty="0">
                <a:latin typeface="+mn-ea"/>
                <a:sym typeface="Wingdings" pitchFamily="2" charset="2"/>
              </a:rPr>
              <a:t>表达式为“真”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则返回</a:t>
            </a:r>
            <a:r>
              <a:rPr lang="en-US" altLang="zh-CN" sz="2000" dirty="0">
                <a:latin typeface="+mn-ea"/>
                <a:sym typeface="Wingdings" pitchFamily="2" charset="2"/>
              </a:rPr>
              <a:t>0</a:t>
            </a:r>
            <a:r>
              <a:rPr lang="zh-CN" altLang="en-US" sz="2000" dirty="0">
                <a:latin typeface="+mn-ea"/>
                <a:sym typeface="Wingdings" pitchFamily="2" charset="2"/>
              </a:rPr>
              <a:t>，或者返回</a:t>
            </a:r>
            <a:r>
              <a:rPr lang="en-US" altLang="zh-CN" sz="2000" dirty="0">
                <a:latin typeface="+mn-ea"/>
                <a:sym typeface="Wingdings" pitchFamily="2" charset="2"/>
              </a:rPr>
              <a:t>1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33" y="2206179"/>
            <a:ext cx="6954091" cy="4387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47664" y="2505670"/>
            <a:ext cx="6840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if</a:t>
            </a:r>
            <a:r>
              <a:rPr lang="zh-CN" altLang="en-US" b="1" dirty="0"/>
              <a:t>分支语句</a:t>
            </a:r>
            <a:r>
              <a:rPr lang="zh-CN" altLang="en-US" b="1" dirty="0" smtClean="0"/>
              <a:t>语法</a:t>
            </a:r>
            <a:r>
              <a:rPr lang="en-US" altLang="zh-CN" b="1" dirty="0" smtClean="0"/>
              <a:t>:</a:t>
            </a:r>
          </a:p>
          <a:p>
            <a:pPr algn="ctr">
              <a:lnSpc>
                <a:spcPct val="150000"/>
              </a:lnSpc>
            </a:pPr>
            <a:r>
              <a:rPr lang="en-US" altLang="zh-CN" dirty="0" smtClean="0"/>
              <a:t>If  </a:t>
            </a:r>
            <a:r>
              <a:rPr lang="en-US" altLang="zh-CN" dirty="0"/>
              <a:t>list; </a:t>
            </a:r>
            <a:r>
              <a:rPr lang="en-US" altLang="zh-CN" dirty="0" smtClean="0"/>
              <a:t> then  list</a:t>
            </a:r>
            <a:r>
              <a:rPr lang="en-US" altLang="zh-CN" dirty="0"/>
              <a:t>; </a:t>
            </a:r>
            <a:r>
              <a:rPr lang="en-US" altLang="zh-CN" dirty="0" smtClean="0"/>
              <a:t> [ </a:t>
            </a:r>
            <a:r>
              <a:rPr lang="en-US" altLang="zh-CN" dirty="0" err="1"/>
              <a:t>elif</a:t>
            </a:r>
            <a:r>
              <a:rPr lang="en-US" altLang="zh-CN" dirty="0"/>
              <a:t> </a:t>
            </a:r>
            <a:r>
              <a:rPr lang="en-US" altLang="zh-CN" dirty="0" smtClean="0"/>
              <a:t> list</a:t>
            </a:r>
            <a:r>
              <a:rPr lang="en-US" altLang="zh-CN" dirty="0"/>
              <a:t>; </a:t>
            </a:r>
            <a:r>
              <a:rPr lang="en-US" altLang="zh-CN" dirty="0" smtClean="0"/>
              <a:t> then  list;  </a:t>
            </a:r>
            <a:r>
              <a:rPr lang="en-US" altLang="zh-CN" dirty="0"/>
              <a:t>]... </a:t>
            </a:r>
            <a:r>
              <a:rPr lang="en-US" altLang="zh-CN" dirty="0" smtClean="0"/>
              <a:t> [  else  list;  ]  </a:t>
            </a:r>
            <a:r>
              <a:rPr lang="en-US" altLang="zh-CN" dirty="0"/>
              <a:t>fi</a:t>
            </a:r>
            <a:endParaRPr lang="zh-CN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262" y="3574298"/>
            <a:ext cx="6876162" cy="2787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488686"/>
            <a:ext cx="6048672" cy="318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47664" y="2505670"/>
            <a:ext cx="6840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case</a:t>
            </a:r>
            <a:r>
              <a:rPr lang="zh-CN" altLang="en-US" b="1" dirty="0" smtClean="0"/>
              <a:t>分支</a:t>
            </a:r>
            <a:r>
              <a:rPr lang="zh-CN" altLang="en-US" b="1" dirty="0"/>
              <a:t>语句</a:t>
            </a:r>
            <a:r>
              <a:rPr lang="zh-CN" altLang="en-US" b="1" dirty="0" smtClean="0"/>
              <a:t>语法</a:t>
            </a:r>
            <a:r>
              <a:rPr lang="en-US" altLang="zh-CN" b="1" dirty="0" smtClean="0"/>
              <a:t>:</a:t>
            </a:r>
          </a:p>
          <a:p>
            <a:pPr algn="ctr">
              <a:lnSpc>
                <a:spcPct val="150000"/>
              </a:lnSpc>
            </a:pPr>
            <a:r>
              <a:rPr lang="en-US" altLang="zh-CN" dirty="0"/>
              <a:t>case </a:t>
            </a:r>
            <a:r>
              <a:rPr lang="en-US" altLang="zh-CN" dirty="0" smtClean="0"/>
              <a:t> WORD  in  </a:t>
            </a:r>
            <a:r>
              <a:rPr lang="en-US" altLang="zh-CN" dirty="0"/>
              <a:t>[PATTERN [| PATTERN]...) </a:t>
            </a:r>
            <a:r>
              <a:rPr lang="en-US" altLang="zh-CN" dirty="0" smtClean="0"/>
              <a:t> COMMANDS ;;]...  </a:t>
            </a:r>
            <a:r>
              <a:rPr lang="en-US" altLang="zh-CN" dirty="0" err="1"/>
              <a:t>esac</a:t>
            </a:r>
            <a:endParaRPr lang="zh-CN" altLang="en-US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18495"/>
            <a:ext cx="6624736" cy="31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66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" grpId="0" animBg="1"/>
      <p:bldP spid="2" grpId="1" animBg="1"/>
      <p:bldP spid="8" grpId="0" animBg="1"/>
      <p:bldP spid="8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979712" y="116632"/>
            <a:ext cx="5658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控制语句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475656" y="1299532"/>
            <a:ext cx="6192688" cy="41735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</a:rPr>
              <a:t>1</a:t>
            </a:r>
            <a:r>
              <a:rPr lang="zh-CN" altLang="en-US" sz="2000" b="1" dirty="0" smtClean="0">
                <a:latin typeface="+mn-ea"/>
              </a:rPr>
              <a:t>、顺序结构体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一系列命令，从上到下执行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84" y="2206179"/>
            <a:ext cx="7902688" cy="3311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5656" y="1268760"/>
            <a:ext cx="6984776" cy="81047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b="1" dirty="0" smtClean="0">
                <a:latin typeface="+mn-ea"/>
              </a:rPr>
              <a:t>2</a:t>
            </a:r>
            <a:r>
              <a:rPr lang="zh-CN" altLang="en-US" sz="2000" b="1" dirty="0" smtClean="0">
                <a:latin typeface="+mn-ea"/>
              </a:rPr>
              <a:t>、</a:t>
            </a:r>
            <a:r>
              <a:rPr lang="zh-CN" altLang="en-US" sz="2000" b="1" dirty="0">
                <a:latin typeface="+mn-ea"/>
              </a:rPr>
              <a:t>分支</a:t>
            </a:r>
            <a:r>
              <a:rPr lang="zh-CN" altLang="en-US" sz="2000" b="1" dirty="0" smtClean="0">
                <a:latin typeface="+mn-ea"/>
              </a:rPr>
              <a:t>结构体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根据条件改变执行的路径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test 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表达式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[ 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表达式 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]</a:t>
            </a:r>
            <a:r>
              <a:rPr lang="zh-CN" altLang="en-US" sz="2000" dirty="0">
                <a:latin typeface="+mn-ea"/>
                <a:sym typeface="Wingdings" pitchFamily="2" charset="2"/>
              </a:rPr>
              <a:t>表达式为“真”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则返回</a:t>
            </a:r>
            <a:r>
              <a:rPr lang="en-US" altLang="zh-CN" sz="2000" dirty="0">
                <a:latin typeface="+mn-ea"/>
                <a:sym typeface="Wingdings" pitchFamily="2" charset="2"/>
              </a:rPr>
              <a:t>0</a:t>
            </a:r>
            <a:r>
              <a:rPr lang="zh-CN" altLang="en-US" sz="2000" dirty="0">
                <a:latin typeface="+mn-ea"/>
                <a:sym typeface="Wingdings" pitchFamily="2" charset="2"/>
              </a:rPr>
              <a:t>，或者返回</a:t>
            </a:r>
            <a:r>
              <a:rPr lang="en-US" altLang="zh-CN" sz="2000" dirty="0">
                <a:latin typeface="+mn-ea"/>
                <a:sym typeface="Wingdings" pitchFamily="2" charset="2"/>
              </a:rPr>
              <a:t>1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333" y="2206179"/>
            <a:ext cx="6954091" cy="4387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47664" y="2505670"/>
            <a:ext cx="6840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if</a:t>
            </a:r>
            <a:r>
              <a:rPr lang="zh-CN" altLang="en-US" b="1" dirty="0"/>
              <a:t>分支语句</a:t>
            </a:r>
            <a:r>
              <a:rPr lang="zh-CN" altLang="en-US" b="1" dirty="0" smtClean="0"/>
              <a:t>语法</a:t>
            </a:r>
            <a:r>
              <a:rPr lang="en-US" altLang="zh-CN" b="1" dirty="0" smtClean="0"/>
              <a:t>:</a:t>
            </a:r>
          </a:p>
          <a:p>
            <a:pPr algn="ctr">
              <a:lnSpc>
                <a:spcPct val="150000"/>
              </a:lnSpc>
            </a:pPr>
            <a:r>
              <a:rPr lang="en-US" altLang="zh-CN" dirty="0" smtClean="0"/>
              <a:t>If  </a:t>
            </a:r>
            <a:r>
              <a:rPr lang="en-US" altLang="zh-CN" dirty="0"/>
              <a:t>list; </a:t>
            </a:r>
            <a:r>
              <a:rPr lang="en-US" altLang="zh-CN" dirty="0" smtClean="0"/>
              <a:t> then  list</a:t>
            </a:r>
            <a:r>
              <a:rPr lang="en-US" altLang="zh-CN" dirty="0"/>
              <a:t>; </a:t>
            </a:r>
            <a:r>
              <a:rPr lang="en-US" altLang="zh-CN" dirty="0" smtClean="0"/>
              <a:t> [ </a:t>
            </a:r>
            <a:r>
              <a:rPr lang="en-US" altLang="zh-CN" dirty="0" err="1"/>
              <a:t>elif</a:t>
            </a:r>
            <a:r>
              <a:rPr lang="en-US" altLang="zh-CN" dirty="0"/>
              <a:t> </a:t>
            </a:r>
            <a:r>
              <a:rPr lang="en-US" altLang="zh-CN" dirty="0" smtClean="0"/>
              <a:t> list</a:t>
            </a:r>
            <a:r>
              <a:rPr lang="en-US" altLang="zh-CN" dirty="0"/>
              <a:t>; </a:t>
            </a:r>
            <a:r>
              <a:rPr lang="en-US" altLang="zh-CN" dirty="0" smtClean="0"/>
              <a:t> then  list;  </a:t>
            </a:r>
            <a:r>
              <a:rPr lang="en-US" altLang="zh-CN" dirty="0"/>
              <a:t>]... </a:t>
            </a:r>
            <a:r>
              <a:rPr lang="en-US" altLang="zh-CN" dirty="0" smtClean="0"/>
              <a:t> [  else  list;  ]  </a:t>
            </a:r>
            <a:r>
              <a:rPr lang="en-US" altLang="zh-CN" dirty="0"/>
              <a:t>fi</a:t>
            </a:r>
            <a:endParaRPr lang="zh-CN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262" y="3574298"/>
            <a:ext cx="6876162" cy="2787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488686"/>
            <a:ext cx="6048672" cy="318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47664" y="2505670"/>
            <a:ext cx="6840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case</a:t>
            </a:r>
            <a:r>
              <a:rPr lang="zh-CN" altLang="en-US" b="1" dirty="0" smtClean="0"/>
              <a:t>分支</a:t>
            </a:r>
            <a:r>
              <a:rPr lang="zh-CN" altLang="en-US" b="1" dirty="0"/>
              <a:t>语句</a:t>
            </a:r>
            <a:r>
              <a:rPr lang="zh-CN" altLang="en-US" b="1" dirty="0" smtClean="0"/>
              <a:t>语法</a:t>
            </a:r>
            <a:r>
              <a:rPr lang="en-US" altLang="zh-CN" b="1" dirty="0" smtClean="0"/>
              <a:t>:</a:t>
            </a:r>
          </a:p>
          <a:p>
            <a:pPr algn="ctr">
              <a:lnSpc>
                <a:spcPct val="150000"/>
              </a:lnSpc>
            </a:pPr>
            <a:r>
              <a:rPr lang="en-US" altLang="zh-CN" dirty="0"/>
              <a:t>case </a:t>
            </a:r>
            <a:r>
              <a:rPr lang="en-US" altLang="zh-CN" dirty="0" smtClean="0"/>
              <a:t> WORD  in  </a:t>
            </a:r>
            <a:r>
              <a:rPr lang="en-US" altLang="zh-CN" dirty="0"/>
              <a:t>[PATTERN [| PATTERN]...) </a:t>
            </a:r>
            <a:r>
              <a:rPr lang="en-US" altLang="zh-CN" dirty="0" smtClean="0"/>
              <a:t> COMMANDS ;;]...  </a:t>
            </a:r>
            <a:r>
              <a:rPr lang="en-US" altLang="zh-CN" dirty="0" err="1"/>
              <a:t>esac</a:t>
            </a:r>
            <a:endParaRPr lang="zh-CN" altLang="en-US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18495"/>
            <a:ext cx="6624736" cy="31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75656" y="1268760"/>
            <a:ext cx="6984776" cy="45140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altLang="zh-CN" sz="2000" b="1" dirty="0">
                <a:latin typeface="+mn-ea"/>
              </a:rPr>
              <a:t>3</a:t>
            </a:r>
            <a:r>
              <a:rPr lang="zh-CN" altLang="en-US" sz="2000" b="1" dirty="0" smtClean="0">
                <a:latin typeface="+mn-ea"/>
              </a:rPr>
              <a:t>、</a:t>
            </a:r>
            <a:r>
              <a:rPr lang="zh-CN" altLang="en-US" sz="2000" b="1" dirty="0">
                <a:latin typeface="+mn-ea"/>
              </a:rPr>
              <a:t>循环</a:t>
            </a:r>
            <a:r>
              <a:rPr lang="zh-CN" altLang="en-US" sz="2000" b="1" dirty="0" smtClean="0">
                <a:latin typeface="+mn-ea"/>
              </a:rPr>
              <a:t>结构体</a:t>
            </a:r>
            <a:r>
              <a:rPr lang="en-US" altLang="zh-CN" sz="2000" dirty="0" smtClean="0">
                <a:latin typeface="+mn-ea"/>
                <a:sym typeface="Wingdings" pitchFamily="2" charset="2"/>
              </a:rPr>
              <a:t></a:t>
            </a:r>
            <a:r>
              <a:rPr lang="zh-CN" altLang="en-US" sz="2000" dirty="0" smtClean="0">
                <a:latin typeface="+mn-ea"/>
                <a:sym typeface="Wingdings" pitchFamily="2" charset="2"/>
              </a:rPr>
              <a:t>反复执行一系列语句</a:t>
            </a:r>
            <a:endParaRPr lang="en-US" altLang="zh-CN" sz="2000" dirty="0" smtClean="0">
              <a:latin typeface="+mn-ea"/>
              <a:sym typeface="Wingdings" pitchFamily="2" charset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47664" y="2549803"/>
            <a:ext cx="6840760" cy="13388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for</a:t>
            </a:r>
            <a:r>
              <a:rPr lang="zh-CN" altLang="en-US" b="1" dirty="0" smtClean="0"/>
              <a:t>循环语句语法</a:t>
            </a:r>
            <a:r>
              <a:rPr lang="en-US" altLang="zh-CN" b="1" dirty="0" smtClean="0"/>
              <a:t>:</a:t>
            </a:r>
          </a:p>
          <a:p>
            <a:pPr algn="ctr"/>
            <a:r>
              <a:rPr lang="en-US" altLang="zh-CN" dirty="0"/>
              <a:t>for name [ [ in [ word ... ] ] ; ] do list ; done      ---(1</a:t>
            </a:r>
            <a:r>
              <a:rPr lang="en-US" altLang="zh-CN" dirty="0" smtClean="0"/>
              <a:t>)</a:t>
            </a:r>
          </a:p>
          <a:p>
            <a:r>
              <a:rPr lang="zh-CN" altLang="en-US" dirty="0" smtClean="0"/>
              <a:t>或者：</a:t>
            </a:r>
            <a:endParaRPr lang="en-US" altLang="zh-CN" dirty="0" smtClean="0"/>
          </a:p>
          <a:p>
            <a:pPr algn="ctr"/>
            <a:r>
              <a:rPr lang="en-US" altLang="zh-CN" dirty="0"/>
              <a:t>for (( expr1 ; expr2 ; expr3 )) ; do list ; done     ---(2)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717323" y="4205987"/>
            <a:ext cx="234230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/>
              <a:t>f</a:t>
            </a:r>
            <a:r>
              <a:rPr lang="pt-BR" altLang="zh-CN" dirty="0" smtClean="0"/>
              <a:t>or  </a:t>
            </a:r>
            <a:r>
              <a:rPr lang="pt-BR" altLang="zh-CN" dirty="0"/>
              <a:t>n </a:t>
            </a:r>
            <a:r>
              <a:rPr lang="pt-BR" altLang="zh-CN" dirty="0" smtClean="0"/>
              <a:t> in  </a:t>
            </a:r>
            <a:r>
              <a:rPr lang="pt-BR" altLang="zh-CN" dirty="0"/>
              <a:t>1 2 3 4 5 6</a:t>
            </a:r>
          </a:p>
          <a:p>
            <a:r>
              <a:rPr lang="pt-BR" altLang="zh-CN" dirty="0"/>
              <a:t>do</a:t>
            </a:r>
          </a:p>
          <a:p>
            <a:r>
              <a:rPr lang="pt-BR" altLang="zh-CN" dirty="0" smtClean="0"/>
              <a:t>         echo  </a:t>
            </a:r>
            <a:r>
              <a:rPr lang="pt-BR" altLang="zh-CN" dirty="0"/>
              <a:t>-n  “$n </a:t>
            </a:r>
            <a:r>
              <a:rPr lang="zh-CN" altLang="pt-BR" dirty="0"/>
              <a:t>次</a:t>
            </a:r>
            <a:r>
              <a:rPr lang="pt-BR" altLang="zh-CN" dirty="0"/>
              <a:t>|”</a:t>
            </a:r>
          </a:p>
          <a:p>
            <a:r>
              <a:rPr lang="pt-BR" altLang="zh-CN" dirty="0" smtClean="0"/>
              <a:t>done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309611" y="4223187"/>
            <a:ext cx="3790781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for  </a:t>
            </a:r>
            <a:r>
              <a:rPr lang="en-US" altLang="zh-CN" dirty="0" err="1" smtClean="0"/>
              <a:t>fil</a:t>
            </a:r>
            <a:r>
              <a:rPr lang="en-US" altLang="zh-CN" dirty="0" smtClean="0"/>
              <a:t>  in  *;  </a:t>
            </a:r>
            <a:r>
              <a:rPr lang="en-US" altLang="zh-CN" dirty="0"/>
              <a:t>do</a:t>
            </a:r>
          </a:p>
          <a:p>
            <a:r>
              <a:rPr lang="en-US" altLang="zh-CN" dirty="0" smtClean="0"/>
              <a:t>      [  -</a:t>
            </a:r>
            <a:r>
              <a:rPr lang="en-US" altLang="zh-CN" dirty="0"/>
              <a:t>f </a:t>
            </a:r>
            <a:r>
              <a:rPr lang="en-US" altLang="zh-CN" dirty="0" smtClean="0"/>
              <a:t> ${</a:t>
            </a:r>
            <a:r>
              <a:rPr lang="en-US" altLang="zh-CN" dirty="0" err="1"/>
              <a:t>fil</a:t>
            </a:r>
            <a:r>
              <a:rPr lang="en-US" altLang="zh-CN" dirty="0" smtClean="0"/>
              <a:t>}  </a:t>
            </a:r>
            <a:r>
              <a:rPr lang="en-US" altLang="zh-CN" dirty="0"/>
              <a:t>] </a:t>
            </a:r>
            <a:r>
              <a:rPr lang="en-US" altLang="zh-CN" dirty="0" smtClean="0"/>
              <a:t> &amp;&amp;  </a:t>
            </a:r>
            <a:r>
              <a:rPr lang="en-US" altLang="zh-CN" dirty="0"/>
              <a:t>mv </a:t>
            </a:r>
            <a:r>
              <a:rPr lang="en-US" altLang="zh-CN" dirty="0" smtClean="0"/>
              <a:t> ${</a:t>
            </a:r>
            <a:r>
              <a:rPr lang="en-US" altLang="zh-CN" dirty="0" err="1"/>
              <a:t>fil</a:t>
            </a:r>
            <a:r>
              <a:rPr lang="en-US" altLang="zh-CN" dirty="0"/>
              <a:t>} </a:t>
            </a:r>
            <a:r>
              <a:rPr lang="en-US" altLang="zh-CN" dirty="0" smtClean="0"/>
              <a:t> ${</a:t>
            </a:r>
            <a:r>
              <a:rPr lang="en-US" altLang="zh-CN" dirty="0" err="1"/>
              <a:t>fil</a:t>
            </a:r>
            <a:r>
              <a:rPr lang="en-US" altLang="zh-CN" dirty="0"/>
              <a:t>}.old</a:t>
            </a:r>
          </a:p>
          <a:p>
            <a:r>
              <a:rPr lang="en-US" altLang="zh-CN" dirty="0" smtClean="0"/>
              <a:t>      [  -</a:t>
            </a:r>
            <a:r>
              <a:rPr lang="en-US" altLang="zh-CN" dirty="0"/>
              <a:t>d </a:t>
            </a:r>
            <a:r>
              <a:rPr lang="en-US" altLang="zh-CN" dirty="0" smtClean="0"/>
              <a:t> ${</a:t>
            </a:r>
            <a:r>
              <a:rPr lang="en-US" altLang="zh-CN" dirty="0" err="1"/>
              <a:t>fil</a:t>
            </a:r>
            <a:r>
              <a:rPr lang="en-US" altLang="zh-CN" dirty="0"/>
              <a:t>} </a:t>
            </a:r>
            <a:r>
              <a:rPr lang="en-US" altLang="zh-CN" dirty="0" smtClean="0"/>
              <a:t> ] &amp;&amp;  </a:t>
            </a:r>
            <a:r>
              <a:rPr lang="en-US" altLang="zh-CN" dirty="0"/>
              <a:t>break</a:t>
            </a:r>
          </a:p>
          <a:p>
            <a:r>
              <a:rPr lang="en-US" altLang="zh-CN" dirty="0"/>
              <a:t>done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86666" y="4205987"/>
            <a:ext cx="4319324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BR" altLang="zh-CN" dirty="0"/>
              <a:t>total=1</a:t>
            </a:r>
          </a:p>
          <a:p>
            <a:r>
              <a:rPr lang="pt-BR" altLang="zh-CN" dirty="0"/>
              <a:t>for((i=1; </a:t>
            </a:r>
            <a:r>
              <a:rPr lang="pt-BR" altLang="zh-CN" dirty="0" smtClean="0"/>
              <a:t> i&lt;10</a:t>
            </a:r>
            <a:r>
              <a:rPr lang="pt-BR" altLang="zh-CN" dirty="0"/>
              <a:t>; </a:t>
            </a:r>
            <a:r>
              <a:rPr lang="pt-BR" altLang="zh-CN" dirty="0" smtClean="0"/>
              <a:t> i=i+1</a:t>
            </a:r>
            <a:r>
              <a:rPr lang="pt-BR" altLang="zh-CN" dirty="0"/>
              <a:t>) )</a:t>
            </a:r>
          </a:p>
          <a:p>
            <a:r>
              <a:rPr lang="pt-BR" altLang="zh-CN" dirty="0"/>
              <a:t>do</a:t>
            </a:r>
          </a:p>
          <a:p>
            <a:r>
              <a:rPr lang="pt-BR" altLang="zh-CN" dirty="0" smtClean="0"/>
              <a:t>          [  </a:t>
            </a:r>
            <a:r>
              <a:rPr lang="pt-BR" altLang="zh-CN" dirty="0"/>
              <a:t>`expr $</a:t>
            </a:r>
            <a:r>
              <a:rPr lang="pt-BR" altLang="zh-CN" dirty="0" smtClean="0"/>
              <a:t>i  </a:t>
            </a:r>
            <a:r>
              <a:rPr lang="pt-BR" altLang="zh-CN" dirty="0"/>
              <a:t>% </a:t>
            </a:r>
            <a:r>
              <a:rPr lang="pt-BR" altLang="zh-CN" dirty="0" smtClean="0"/>
              <a:t> 2</a:t>
            </a:r>
            <a:r>
              <a:rPr lang="pt-BR" altLang="zh-CN" dirty="0"/>
              <a:t>` </a:t>
            </a:r>
            <a:r>
              <a:rPr lang="pt-BR" altLang="zh-CN" dirty="0" smtClean="0"/>
              <a:t> -eq  0  ]  </a:t>
            </a:r>
            <a:r>
              <a:rPr lang="pt-BR" altLang="zh-CN" dirty="0"/>
              <a:t>&amp;&amp; </a:t>
            </a:r>
            <a:r>
              <a:rPr lang="pt-BR" altLang="zh-CN" dirty="0" smtClean="0"/>
              <a:t> continue</a:t>
            </a:r>
            <a:endParaRPr lang="pt-BR" altLang="zh-CN" dirty="0"/>
          </a:p>
          <a:p>
            <a:r>
              <a:rPr lang="pt-BR" altLang="zh-CN" dirty="0" smtClean="0"/>
              <a:t>          total</a:t>
            </a:r>
            <a:r>
              <a:rPr lang="pt-BR" altLang="zh-CN" dirty="0"/>
              <a:t>=`</a:t>
            </a:r>
            <a:r>
              <a:rPr lang="pt-BR" altLang="zh-CN" dirty="0" smtClean="0"/>
              <a:t>expr   ${</a:t>
            </a:r>
            <a:r>
              <a:rPr lang="pt-BR" altLang="zh-CN" dirty="0"/>
              <a:t>total} </a:t>
            </a:r>
            <a:r>
              <a:rPr lang="pt-BR" altLang="zh-CN" dirty="0" smtClean="0"/>
              <a:t>   \*   $</a:t>
            </a:r>
            <a:r>
              <a:rPr lang="pt-BR" altLang="zh-CN" dirty="0"/>
              <a:t>i`</a:t>
            </a:r>
          </a:p>
          <a:p>
            <a:r>
              <a:rPr lang="pt-BR" altLang="zh-CN" dirty="0"/>
              <a:t>done</a:t>
            </a:r>
          </a:p>
          <a:p>
            <a:r>
              <a:rPr lang="pt-BR" altLang="zh-CN" dirty="0"/>
              <a:t>e</a:t>
            </a:r>
            <a:r>
              <a:rPr lang="pt-BR" altLang="zh-CN" dirty="0" smtClean="0"/>
              <a:t>cho  </a:t>
            </a:r>
            <a:r>
              <a:rPr lang="pt-BR" altLang="zh-CN" dirty="0"/>
              <a:t>${total}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7664" y="2811701"/>
            <a:ext cx="6840760" cy="7848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while</a:t>
            </a:r>
            <a:r>
              <a:rPr lang="zh-CN" altLang="en-US" b="1" dirty="0" smtClean="0"/>
              <a:t>循环语句语法</a:t>
            </a:r>
            <a:r>
              <a:rPr lang="en-US" altLang="zh-CN" b="1" dirty="0" smtClean="0"/>
              <a:t>:</a:t>
            </a:r>
          </a:p>
          <a:p>
            <a:pPr algn="ctr"/>
            <a:r>
              <a:rPr lang="en-US" altLang="zh-CN" dirty="0" smtClean="0"/>
              <a:t>while  </a:t>
            </a:r>
            <a:r>
              <a:rPr lang="en-US" altLang="zh-CN" dirty="0"/>
              <a:t>list</a:t>
            </a:r>
            <a:r>
              <a:rPr lang="en-US" altLang="zh-CN" dirty="0" smtClean="0"/>
              <a:t>;   </a:t>
            </a:r>
            <a:r>
              <a:rPr lang="en-US" altLang="zh-CN" dirty="0"/>
              <a:t>do </a:t>
            </a:r>
            <a:r>
              <a:rPr lang="en-US" altLang="zh-CN" dirty="0" smtClean="0"/>
              <a:t> list</a:t>
            </a:r>
            <a:r>
              <a:rPr lang="en-US" altLang="zh-CN" dirty="0"/>
              <a:t>; </a:t>
            </a:r>
            <a:r>
              <a:rPr lang="en-US" altLang="zh-CN" dirty="0" smtClean="0"/>
              <a:t>  done</a:t>
            </a: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834565" y="4050938"/>
            <a:ext cx="4331122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/>
              <a:t>#!/bin/bash</a:t>
            </a:r>
          </a:p>
          <a:p>
            <a:r>
              <a:rPr lang="en-US" altLang="zh-CN" dirty="0"/>
              <a:t>c</a:t>
            </a:r>
            <a:r>
              <a:rPr lang="en-US" altLang="zh-CN" dirty="0" smtClean="0"/>
              <a:t>at  </a:t>
            </a:r>
            <a:r>
              <a:rPr lang="en-US" altLang="zh-CN" dirty="0"/>
              <a:t>/</a:t>
            </a:r>
            <a:r>
              <a:rPr lang="en-US" altLang="zh-CN" dirty="0" err="1"/>
              <a:t>etc</a:t>
            </a:r>
            <a:r>
              <a:rPr lang="en-US" altLang="zh-CN" dirty="0"/>
              <a:t>/</a:t>
            </a:r>
            <a:r>
              <a:rPr lang="en-US" altLang="zh-CN" dirty="0" err="1"/>
              <a:t>passwd</a:t>
            </a:r>
            <a:r>
              <a:rPr lang="en-US" altLang="zh-CN" dirty="0"/>
              <a:t> | </a:t>
            </a:r>
            <a:r>
              <a:rPr lang="en-US" altLang="zh-CN" dirty="0" smtClean="0"/>
              <a:t>while  </a:t>
            </a:r>
            <a:r>
              <a:rPr lang="en-US" altLang="zh-CN" dirty="0"/>
              <a:t>read </a:t>
            </a:r>
            <a:r>
              <a:rPr lang="en-US" altLang="zh-CN" dirty="0" smtClean="0"/>
              <a:t> line </a:t>
            </a:r>
            <a:endParaRPr lang="en-US" altLang="zh-CN" dirty="0"/>
          </a:p>
          <a:p>
            <a:r>
              <a:rPr lang="en-US" altLang="zh-CN" dirty="0"/>
              <a:t>do</a:t>
            </a:r>
          </a:p>
          <a:p>
            <a:r>
              <a:rPr lang="en-US" altLang="zh-CN" dirty="0" smtClean="0"/>
              <a:t>             user=</a:t>
            </a:r>
            <a:r>
              <a:rPr lang="en-US" altLang="zh-CN" dirty="0" err="1" smtClean="0"/>
              <a:t>awk</a:t>
            </a:r>
            <a:r>
              <a:rPr lang="en-US" altLang="zh-CN" dirty="0" smtClean="0"/>
              <a:t>  -</a:t>
            </a:r>
            <a:r>
              <a:rPr lang="en-US" altLang="zh-CN" dirty="0"/>
              <a:t>F: </a:t>
            </a:r>
            <a:r>
              <a:rPr lang="en-US" altLang="zh-CN" dirty="0" smtClean="0"/>
              <a:t>  </a:t>
            </a:r>
            <a:r>
              <a:rPr lang="en-US" altLang="zh-CN" dirty="0"/>
              <a:t>‘{print $1}’  &lt;&lt;&lt;${line}</a:t>
            </a:r>
          </a:p>
          <a:p>
            <a:r>
              <a:rPr lang="en-US" altLang="zh-CN" dirty="0" smtClean="0"/>
              <a:t>             echo </a:t>
            </a:r>
            <a:r>
              <a:rPr lang="en-US" altLang="zh-CN" dirty="0"/>
              <a:t>“Account: ${user}”</a:t>
            </a:r>
          </a:p>
          <a:p>
            <a:r>
              <a:rPr lang="en-US" altLang="zh-CN" dirty="0"/>
              <a:t>done</a:t>
            </a:r>
            <a:endParaRPr lang="zh-CN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403648" y="2348880"/>
            <a:ext cx="6840760" cy="7848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select</a:t>
            </a:r>
            <a:r>
              <a:rPr lang="zh-CN" altLang="en-US" b="1" dirty="0" smtClean="0"/>
              <a:t>循环语句语法</a:t>
            </a:r>
            <a:r>
              <a:rPr lang="en-US" altLang="zh-CN" b="1" dirty="0" smtClean="0"/>
              <a:t>:</a:t>
            </a:r>
          </a:p>
          <a:p>
            <a:pPr algn="ctr"/>
            <a:r>
              <a:rPr lang="en-US" altLang="zh-CN" dirty="0"/>
              <a:t>select </a:t>
            </a:r>
            <a:r>
              <a:rPr lang="en-US" altLang="zh-CN" dirty="0" smtClean="0"/>
              <a:t> name  [ </a:t>
            </a:r>
            <a:r>
              <a:rPr lang="en-US" altLang="zh-CN" dirty="0"/>
              <a:t>in </a:t>
            </a:r>
            <a:r>
              <a:rPr lang="en-US" altLang="zh-CN" dirty="0" smtClean="0"/>
              <a:t> word </a:t>
            </a:r>
            <a:r>
              <a:rPr lang="en-US" altLang="zh-CN" dirty="0"/>
              <a:t>] ; </a:t>
            </a:r>
            <a:r>
              <a:rPr lang="en-US" altLang="zh-CN" dirty="0" smtClean="0"/>
              <a:t> do  list </a:t>
            </a:r>
            <a:r>
              <a:rPr lang="en-US" altLang="zh-CN" dirty="0"/>
              <a:t>; </a:t>
            </a:r>
            <a:r>
              <a:rPr lang="en-US" altLang="zh-CN" dirty="0" smtClean="0"/>
              <a:t> done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691680" y="3212976"/>
            <a:ext cx="3527056" cy="35394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#!/bin/bash</a:t>
            </a:r>
          </a:p>
          <a:p>
            <a:r>
              <a:rPr lang="en-US" altLang="zh-CN" sz="1600" dirty="0"/>
              <a:t>PS3=”Please Select:”</a:t>
            </a:r>
          </a:p>
          <a:p>
            <a:r>
              <a:rPr lang="en-US" altLang="zh-CN" sz="1600" dirty="0"/>
              <a:t>menus=”</a:t>
            </a:r>
            <a:r>
              <a:rPr lang="en-US" altLang="zh-CN" sz="1600" dirty="0" err="1"/>
              <a:t>com|net|org|edu|quit</a:t>
            </a:r>
            <a:r>
              <a:rPr lang="en-US" altLang="zh-CN" sz="1600" dirty="0"/>
              <a:t>”</a:t>
            </a:r>
          </a:p>
          <a:p>
            <a:r>
              <a:rPr lang="en-US" altLang="zh-CN" sz="1600" dirty="0"/>
              <a:t>IFS=”|”</a:t>
            </a:r>
          </a:p>
          <a:p>
            <a:r>
              <a:rPr lang="en-US" altLang="zh-CN" sz="1600" dirty="0"/>
              <a:t>select item in ${menus}</a:t>
            </a:r>
          </a:p>
          <a:p>
            <a:r>
              <a:rPr lang="en-US" altLang="zh-CN" sz="1600" dirty="0"/>
              <a:t>do</a:t>
            </a:r>
          </a:p>
          <a:p>
            <a:r>
              <a:rPr lang="en-US" altLang="zh-CN" sz="1600" dirty="0" smtClean="0"/>
              <a:t>    case </a:t>
            </a:r>
            <a:r>
              <a:rPr lang="en-US" altLang="zh-CN" sz="1600" dirty="0"/>
              <a:t>${item} in</a:t>
            </a:r>
          </a:p>
          <a:p>
            <a:r>
              <a:rPr lang="en-US" altLang="zh-CN" sz="1600" dirty="0" smtClean="0"/>
              <a:t>             com</a:t>
            </a:r>
            <a:r>
              <a:rPr lang="en-US" altLang="zh-CN" sz="1600" dirty="0"/>
              <a:t>) echo “Apply com domain”;;</a:t>
            </a:r>
          </a:p>
          <a:p>
            <a:r>
              <a:rPr lang="en-US" altLang="zh-CN" sz="1600" dirty="0" smtClean="0"/>
              <a:t>             net</a:t>
            </a:r>
            <a:r>
              <a:rPr lang="en-US" altLang="zh-CN" sz="1600" dirty="0"/>
              <a:t>) echo “Apply net domain”;;</a:t>
            </a:r>
          </a:p>
          <a:p>
            <a:r>
              <a:rPr lang="en-US" altLang="zh-CN" sz="1600" dirty="0" smtClean="0"/>
              <a:t>             org</a:t>
            </a:r>
            <a:r>
              <a:rPr lang="en-US" altLang="zh-CN" sz="1600" dirty="0"/>
              <a:t>) echo “Apply org domain”;;</a:t>
            </a:r>
          </a:p>
          <a:p>
            <a:r>
              <a:rPr lang="en-US" altLang="zh-CN" sz="1600" dirty="0" smtClean="0"/>
              <a:t>             </a:t>
            </a:r>
            <a:r>
              <a:rPr lang="en-US" altLang="zh-CN" sz="1600" dirty="0" err="1" smtClean="0"/>
              <a:t>edu</a:t>
            </a:r>
            <a:r>
              <a:rPr lang="en-US" altLang="zh-CN" sz="1600" dirty="0"/>
              <a:t>) echo “Apply </a:t>
            </a:r>
            <a:r>
              <a:rPr lang="en-US" altLang="zh-CN" sz="1600" dirty="0" err="1"/>
              <a:t>edu</a:t>
            </a:r>
            <a:r>
              <a:rPr lang="en-US" altLang="zh-CN" sz="1600" dirty="0"/>
              <a:t> domain”;;</a:t>
            </a:r>
          </a:p>
          <a:p>
            <a:r>
              <a:rPr lang="en-US" altLang="zh-CN" sz="1600" dirty="0" smtClean="0"/>
              <a:t>             quit</a:t>
            </a:r>
            <a:r>
              <a:rPr lang="en-US" altLang="zh-CN" sz="1600" dirty="0"/>
              <a:t>) break;;</a:t>
            </a:r>
          </a:p>
          <a:p>
            <a:r>
              <a:rPr lang="en-US" altLang="zh-CN" sz="1600" dirty="0" smtClean="0"/>
              <a:t>     </a:t>
            </a:r>
            <a:r>
              <a:rPr lang="en-US" altLang="zh-CN" sz="1600" dirty="0" err="1" smtClean="0"/>
              <a:t>esac</a:t>
            </a:r>
            <a:endParaRPr lang="en-US" altLang="zh-CN" sz="1600" dirty="0"/>
          </a:p>
          <a:p>
            <a:r>
              <a:rPr lang="en-US" altLang="zh-CN" sz="1600" dirty="0"/>
              <a:t>done</a:t>
            </a: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988" y="3573016"/>
            <a:ext cx="43815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547664" y="2704852"/>
            <a:ext cx="6840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循环控制语句</a:t>
            </a:r>
            <a:r>
              <a:rPr lang="en-US" altLang="zh-CN" b="1" dirty="0" smtClean="0"/>
              <a:t>: </a:t>
            </a:r>
          </a:p>
          <a:p>
            <a:pPr algn="ctr">
              <a:lnSpc>
                <a:spcPct val="150000"/>
              </a:lnSpc>
            </a:pPr>
            <a:r>
              <a:rPr lang="en-US" altLang="zh-CN" dirty="0" smtClean="0"/>
              <a:t>break </a:t>
            </a:r>
            <a:r>
              <a:rPr lang="zh-CN" altLang="en-US" dirty="0" smtClean="0"/>
              <a:t>和 </a:t>
            </a:r>
            <a:r>
              <a:rPr lang="en-US" altLang="zh-CN" dirty="0" smtClean="0"/>
              <a:t>continue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27784" y="3928988"/>
            <a:ext cx="3782061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for </a:t>
            </a:r>
            <a:r>
              <a:rPr lang="en-US" altLang="zh-CN" sz="1600" dirty="0" smtClean="0"/>
              <a:t>   file   in   </a:t>
            </a:r>
            <a:r>
              <a:rPr lang="en-US" altLang="zh-CN" sz="1600" dirty="0"/>
              <a:t>*</a:t>
            </a:r>
          </a:p>
          <a:p>
            <a:r>
              <a:rPr lang="en-US" altLang="zh-CN" sz="1600" dirty="0"/>
              <a:t>do</a:t>
            </a:r>
          </a:p>
          <a:p>
            <a:r>
              <a:rPr lang="en-US" altLang="zh-CN" sz="1600" dirty="0" smtClean="0"/>
              <a:t>          if  [  </a:t>
            </a:r>
            <a:r>
              <a:rPr lang="en-US" altLang="zh-CN" sz="1600" dirty="0"/>
              <a:t>${file} </a:t>
            </a:r>
            <a:r>
              <a:rPr lang="en-US" altLang="zh-CN" sz="1600" dirty="0" smtClean="0"/>
              <a:t> =  “.”   </a:t>
            </a:r>
            <a:r>
              <a:rPr lang="en-US" altLang="zh-CN" sz="1600" dirty="0"/>
              <a:t>–o </a:t>
            </a:r>
            <a:r>
              <a:rPr lang="en-US" altLang="zh-CN" sz="1600" dirty="0" smtClean="0"/>
              <a:t>  ${</a:t>
            </a:r>
            <a:r>
              <a:rPr lang="en-US" altLang="zh-CN" sz="1600" dirty="0"/>
              <a:t>file</a:t>
            </a:r>
            <a:r>
              <a:rPr lang="en-US" altLang="zh-CN" sz="1600" dirty="0" smtClean="0"/>
              <a:t>}   =   ”..”   </a:t>
            </a:r>
            <a:r>
              <a:rPr lang="en-US" altLang="zh-CN" sz="1600" dirty="0"/>
              <a:t>]</a:t>
            </a:r>
          </a:p>
          <a:p>
            <a:r>
              <a:rPr lang="en-US" altLang="zh-CN" sz="1600" dirty="0" smtClean="0"/>
              <a:t>          then</a:t>
            </a:r>
            <a:endParaRPr lang="en-US" altLang="zh-CN" sz="1600" dirty="0"/>
          </a:p>
          <a:p>
            <a:r>
              <a:rPr lang="en-US" altLang="zh-CN" sz="1600" dirty="0" smtClean="0"/>
              <a:t>                       continue</a:t>
            </a:r>
            <a:endParaRPr lang="en-US" altLang="zh-CN" sz="1600" dirty="0"/>
          </a:p>
          <a:p>
            <a:r>
              <a:rPr lang="en-US" altLang="zh-CN" sz="1600" dirty="0" smtClean="0"/>
              <a:t>          fi</a:t>
            </a:r>
            <a:endParaRPr lang="en-US" altLang="zh-CN" sz="1600" dirty="0"/>
          </a:p>
          <a:p>
            <a:r>
              <a:rPr lang="en-US" altLang="zh-CN" sz="1600" dirty="0" smtClean="0"/>
              <a:t>         [  ${</a:t>
            </a:r>
            <a:r>
              <a:rPr lang="en-US" altLang="zh-CN" sz="1600" dirty="0"/>
              <a:t>file} </a:t>
            </a:r>
            <a:r>
              <a:rPr lang="en-US" altLang="zh-CN" sz="1600" dirty="0" smtClean="0"/>
              <a:t> =  </a:t>
            </a:r>
            <a:r>
              <a:rPr lang="en-US" altLang="zh-CN" sz="1600" dirty="0"/>
              <a:t>“123</a:t>
            </a:r>
            <a:r>
              <a:rPr lang="en-US" altLang="zh-CN" sz="1600" dirty="0" smtClean="0"/>
              <a:t>”  </a:t>
            </a:r>
            <a:r>
              <a:rPr lang="en-US" altLang="zh-CN" sz="1600" dirty="0"/>
              <a:t>] </a:t>
            </a:r>
            <a:r>
              <a:rPr lang="en-US" altLang="zh-CN" sz="1600" dirty="0" smtClean="0"/>
              <a:t> &amp;&amp;  break</a:t>
            </a:r>
            <a:endParaRPr lang="en-US" altLang="zh-CN" sz="1600" dirty="0"/>
          </a:p>
          <a:p>
            <a:r>
              <a:rPr lang="en-US" altLang="zh-CN" sz="1600" dirty="0" smtClean="0"/>
              <a:t>          </a:t>
            </a:r>
            <a:r>
              <a:rPr lang="en-US" altLang="zh-CN" sz="1600" dirty="0" err="1" smtClean="0"/>
              <a:t>cp</a:t>
            </a:r>
            <a:r>
              <a:rPr lang="en-US" altLang="zh-CN" sz="1600" dirty="0" smtClean="0"/>
              <a:t>   -</a:t>
            </a:r>
            <a:r>
              <a:rPr lang="en-US" altLang="zh-CN" sz="1600" dirty="0"/>
              <a:t>r  </a:t>
            </a:r>
            <a:r>
              <a:rPr lang="en-US" altLang="zh-CN" sz="1600" dirty="0" smtClean="0"/>
              <a:t> ${</a:t>
            </a:r>
            <a:r>
              <a:rPr lang="en-US" altLang="zh-CN" sz="1600" dirty="0"/>
              <a:t>file}  </a:t>
            </a:r>
            <a:r>
              <a:rPr lang="en-US" altLang="zh-CN" sz="1600" dirty="0" smtClean="0"/>
              <a:t> ${</a:t>
            </a:r>
            <a:r>
              <a:rPr lang="en-US" altLang="zh-CN" sz="1600" dirty="0"/>
              <a:t>file}.old</a:t>
            </a:r>
          </a:p>
          <a:p>
            <a:r>
              <a:rPr lang="en-US" altLang="zh-CN" sz="1600" dirty="0"/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84888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00"/>
                            </p:stCondLst>
                            <p:childTnLst>
                              <p:par>
                                <p:cTn id="1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" grpId="0" animBg="1"/>
      <p:bldP spid="2" grpId="1" animBg="1"/>
      <p:bldP spid="8" grpId="0" animBg="1"/>
      <p:bldP spid="8" grpId="1" animBg="1"/>
      <p:bldP spid="10" grpId="0" animBg="1"/>
      <p:bldP spid="10" grpId="1" animBg="1"/>
      <p:bldP spid="13" grpId="0" animBg="1"/>
      <p:bldP spid="13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979712" y="116632"/>
            <a:ext cx="5612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——shell</a:t>
            </a:r>
            <a:r>
              <a:rPr lang="zh-CN" altLang="en-US" sz="2800" dirty="0" smtClean="0"/>
              <a:t>调试</a:t>
            </a:r>
            <a:endParaRPr lang="zh-CN" alt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63688" y="1628800"/>
            <a:ext cx="221246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b</a:t>
            </a:r>
            <a:r>
              <a:rPr lang="en-US" altLang="zh-CN" sz="2000" dirty="0" smtClean="0"/>
              <a:t>ash    -x    </a:t>
            </a:r>
            <a:r>
              <a:rPr lang="en-US" altLang="zh-CN" sz="2000" dirty="0" err="1" smtClean="0"/>
              <a:t>file.bash</a:t>
            </a:r>
            <a:endParaRPr lang="en-US" altLang="zh-CN" sz="2000" dirty="0" smtClean="0"/>
          </a:p>
          <a:p>
            <a:endParaRPr lang="en-US" altLang="zh-CN" sz="2000" dirty="0"/>
          </a:p>
          <a:p>
            <a:endParaRPr lang="en-US" altLang="zh-CN" sz="2000" dirty="0" smtClean="0"/>
          </a:p>
          <a:p>
            <a:r>
              <a:rPr lang="en-US" altLang="zh-CN" sz="2000" dirty="0" smtClean="0"/>
              <a:t>……</a:t>
            </a:r>
          </a:p>
          <a:p>
            <a:r>
              <a:rPr lang="en-US" altLang="zh-CN" sz="2000" dirty="0"/>
              <a:t>s</a:t>
            </a:r>
            <a:r>
              <a:rPr lang="en-US" altLang="zh-CN" sz="2000" dirty="0" smtClean="0"/>
              <a:t>et    -v</a:t>
            </a:r>
          </a:p>
          <a:p>
            <a:r>
              <a:rPr lang="zh-CN" altLang="en-US" sz="2000" dirty="0"/>
              <a:t>被</a:t>
            </a:r>
            <a:r>
              <a:rPr lang="zh-CN" altLang="en-US" sz="2000" dirty="0" smtClean="0"/>
              <a:t>调试语句块</a:t>
            </a:r>
            <a:endParaRPr lang="en-US" altLang="zh-CN" sz="2000" dirty="0" smtClean="0"/>
          </a:p>
          <a:p>
            <a:r>
              <a:rPr lang="en-US" altLang="zh-CN" sz="2000" dirty="0" smtClean="0"/>
              <a:t>set    +v</a:t>
            </a:r>
          </a:p>
          <a:p>
            <a:r>
              <a:rPr lang="en-US" altLang="zh-CN" sz="2000" dirty="0"/>
              <a:t>……</a:t>
            </a:r>
            <a:endParaRPr lang="zh-CN" alt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4822387" y="3573016"/>
            <a:ext cx="3782061" cy="280076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for </a:t>
            </a:r>
            <a:r>
              <a:rPr lang="en-US" altLang="zh-CN" sz="1600" dirty="0" smtClean="0"/>
              <a:t>   file   in   </a:t>
            </a:r>
            <a:r>
              <a:rPr lang="en-US" altLang="zh-CN" sz="1600" dirty="0"/>
              <a:t>*</a:t>
            </a:r>
          </a:p>
          <a:p>
            <a:r>
              <a:rPr lang="en-US" altLang="zh-CN" sz="1600" dirty="0" smtClean="0"/>
              <a:t>do</a:t>
            </a:r>
          </a:p>
          <a:p>
            <a:r>
              <a:rPr lang="en-US" altLang="zh-CN" sz="1600" dirty="0"/>
              <a:t> </a:t>
            </a:r>
            <a:r>
              <a:rPr lang="en-US" altLang="zh-CN" sz="1600" dirty="0" smtClean="0"/>
              <a:t>         set    -v</a:t>
            </a:r>
            <a:endParaRPr lang="en-US" altLang="zh-CN" sz="1600" dirty="0"/>
          </a:p>
          <a:p>
            <a:r>
              <a:rPr lang="en-US" altLang="zh-CN" sz="1600" dirty="0" smtClean="0"/>
              <a:t>          if  [  </a:t>
            </a:r>
            <a:r>
              <a:rPr lang="en-US" altLang="zh-CN" sz="1600" dirty="0"/>
              <a:t>${file} </a:t>
            </a:r>
            <a:r>
              <a:rPr lang="en-US" altLang="zh-CN" sz="1600" dirty="0" smtClean="0"/>
              <a:t> =  “.”   </a:t>
            </a:r>
            <a:r>
              <a:rPr lang="en-US" altLang="zh-CN" sz="1600" dirty="0"/>
              <a:t>–o </a:t>
            </a:r>
            <a:r>
              <a:rPr lang="en-US" altLang="zh-CN" sz="1600" dirty="0" smtClean="0"/>
              <a:t>  ${</a:t>
            </a:r>
            <a:r>
              <a:rPr lang="en-US" altLang="zh-CN" sz="1600" dirty="0"/>
              <a:t>file</a:t>
            </a:r>
            <a:r>
              <a:rPr lang="en-US" altLang="zh-CN" sz="1600" dirty="0" smtClean="0"/>
              <a:t>}   =   ”..”   </a:t>
            </a:r>
            <a:r>
              <a:rPr lang="en-US" altLang="zh-CN" sz="1600" dirty="0"/>
              <a:t>]</a:t>
            </a:r>
          </a:p>
          <a:p>
            <a:r>
              <a:rPr lang="en-US" altLang="zh-CN" sz="1600" dirty="0" smtClean="0"/>
              <a:t>          then</a:t>
            </a:r>
            <a:endParaRPr lang="en-US" altLang="zh-CN" sz="1600" dirty="0"/>
          </a:p>
          <a:p>
            <a:r>
              <a:rPr lang="en-US" altLang="zh-CN" sz="1600" dirty="0" smtClean="0"/>
              <a:t>                       continue</a:t>
            </a:r>
            <a:endParaRPr lang="en-US" altLang="zh-CN" sz="1600" dirty="0"/>
          </a:p>
          <a:p>
            <a:r>
              <a:rPr lang="en-US" altLang="zh-CN" sz="1600" dirty="0" smtClean="0"/>
              <a:t>          fi</a:t>
            </a:r>
            <a:endParaRPr lang="en-US" altLang="zh-CN" sz="1600" dirty="0"/>
          </a:p>
          <a:p>
            <a:r>
              <a:rPr lang="en-US" altLang="zh-CN" sz="1600" dirty="0" smtClean="0"/>
              <a:t>         [  ${</a:t>
            </a:r>
            <a:r>
              <a:rPr lang="en-US" altLang="zh-CN" sz="1600" dirty="0"/>
              <a:t>file} </a:t>
            </a:r>
            <a:r>
              <a:rPr lang="en-US" altLang="zh-CN" sz="1600" dirty="0" smtClean="0"/>
              <a:t> =  </a:t>
            </a:r>
            <a:r>
              <a:rPr lang="en-US" altLang="zh-CN" sz="1600" dirty="0"/>
              <a:t>“123</a:t>
            </a:r>
            <a:r>
              <a:rPr lang="en-US" altLang="zh-CN" sz="1600" dirty="0" smtClean="0"/>
              <a:t>”  </a:t>
            </a:r>
            <a:r>
              <a:rPr lang="en-US" altLang="zh-CN" sz="1600" dirty="0"/>
              <a:t>] </a:t>
            </a:r>
            <a:r>
              <a:rPr lang="en-US" altLang="zh-CN" sz="1600" dirty="0" smtClean="0"/>
              <a:t> &amp;&amp;  break</a:t>
            </a:r>
          </a:p>
          <a:p>
            <a:r>
              <a:rPr lang="en-US" altLang="zh-CN" sz="1600" dirty="0" smtClean="0"/>
              <a:t>          set   +v</a:t>
            </a:r>
            <a:endParaRPr lang="en-US" altLang="zh-CN" sz="1600" dirty="0"/>
          </a:p>
          <a:p>
            <a:r>
              <a:rPr lang="en-US" altLang="zh-CN" sz="1600" dirty="0" smtClean="0"/>
              <a:t>          </a:t>
            </a:r>
            <a:r>
              <a:rPr lang="en-US" altLang="zh-CN" sz="1600" dirty="0" err="1" smtClean="0"/>
              <a:t>cp</a:t>
            </a:r>
            <a:r>
              <a:rPr lang="en-US" altLang="zh-CN" sz="1600" dirty="0" smtClean="0"/>
              <a:t>   -</a:t>
            </a:r>
            <a:r>
              <a:rPr lang="en-US" altLang="zh-CN" sz="1600" dirty="0"/>
              <a:t>r  </a:t>
            </a:r>
            <a:r>
              <a:rPr lang="en-US" altLang="zh-CN" sz="1600" dirty="0" smtClean="0"/>
              <a:t> ${</a:t>
            </a:r>
            <a:r>
              <a:rPr lang="en-US" altLang="zh-CN" sz="1600" dirty="0"/>
              <a:t>file}  </a:t>
            </a:r>
            <a:r>
              <a:rPr lang="en-US" altLang="zh-CN" sz="1600" dirty="0" smtClean="0"/>
              <a:t> ${</a:t>
            </a:r>
            <a:r>
              <a:rPr lang="en-US" altLang="zh-CN" sz="1600" dirty="0"/>
              <a:t>file}.old</a:t>
            </a:r>
          </a:p>
          <a:p>
            <a:r>
              <a:rPr lang="en-US" altLang="zh-CN" sz="1600" dirty="0"/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366977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3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339453" y="1685179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shell</a:t>
            </a:r>
            <a:r>
              <a:rPr lang="zh-CN" altLang="en-US" dirty="0" smtClean="0"/>
              <a:t>程序的基本结构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bash</a:t>
            </a:r>
            <a:r>
              <a:rPr lang="zh-CN" altLang="en-US" dirty="0" smtClean="0"/>
              <a:t>常见控制语句语法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shell</a:t>
            </a:r>
            <a:r>
              <a:rPr lang="zh-CN" altLang="en-US" dirty="0" smtClean="0"/>
              <a:t>程序的调试方法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39536" y="116632"/>
            <a:ext cx="4940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322705" y="3131676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P103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23512" y="116632"/>
            <a:ext cx="4940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3055</TotalTime>
  <Words>966</Words>
  <Application>Microsoft Office PowerPoint</Application>
  <PresentationFormat>全屏显示(4:3)</PresentationFormat>
  <Paragraphs>144</Paragraphs>
  <Slides>9</Slides>
  <Notes>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431</cp:revision>
  <dcterms:created xsi:type="dcterms:W3CDTF">2012-04-27T13:42:07Z</dcterms:created>
  <dcterms:modified xsi:type="dcterms:W3CDTF">2012-07-29T02:40:07Z</dcterms:modified>
</cp:coreProperties>
</file>