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6"/>
  </p:notesMasterIdLst>
  <p:sldIdLst>
    <p:sldId id="261" r:id="rId2"/>
    <p:sldId id="283" r:id="rId3"/>
    <p:sldId id="284" r:id="rId4"/>
    <p:sldId id="282" r:id="rId5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4" d="100"/>
          <a:sy n="84" d="100"/>
        </p:scale>
        <p:origin x="-59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61964AE-7E3E-4EF1-AAC7-87C6629D74FD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230A93D-5810-4416-9917-BFA301D80DC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1803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1230A93D-5810-4416-9917-BFA301D80DC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33146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0"/>
          <p:cNvGrpSpPr>
            <a:grpSpLocks/>
          </p:cNvGrpSpPr>
          <p:nvPr userDrawn="1"/>
        </p:nvGrpSpPr>
        <p:grpSpPr bwMode="auto">
          <a:xfrm>
            <a:off x="2267744" y="2632447"/>
            <a:ext cx="5662613" cy="1450975"/>
            <a:chOff x="1915" y="1392"/>
            <a:chExt cx="3567" cy="914"/>
          </a:xfrm>
        </p:grpSpPr>
        <p:sp>
          <p:nvSpPr>
            <p:cNvPr id="8" name="Text Box 11"/>
            <p:cNvSpPr txBox="1">
              <a:spLocks noChangeArrowheads="1"/>
            </p:cNvSpPr>
            <p:nvPr/>
          </p:nvSpPr>
          <p:spPr bwMode="auto">
            <a:xfrm>
              <a:off x="1915" y="1392"/>
              <a:ext cx="3567" cy="44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4000" b="1" dirty="0" smtClean="0"/>
                <a:t>Linux </a:t>
              </a:r>
              <a:r>
                <a:rPr lang="zh-CN" altLang="en-US" sz="4000" b="1" dirty="0" smtClean="0"/>
                <a:t>操作系统基础教程</a:t>
              </a:r>
              <a:endParaRPr lang="zh-CN" altLang="en-US" sz="4000" b="1" dirty="0"/>
            </a:p>
          </p:txBody>
        </p:sp>
        <p:sp>
          <p:nvSpPr>
            <p:cNvPr id="9" name="Text Box 12"/>
            <p:cNvSpPr txBox="1">
              <a:spLocks noChangeArrowheads="1"/>
            </p:cNvSpPr>
            <p:nvPr/>
          </p:nvSpPr>
          <p:spPr bwMode="auto">
            <a:xfrm>
              <a:off x="3204" y="2073"/>
              <a:ext cx="989" cy="23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dirty="0" smtClean="0"/>
                <a:t>主讲：</a:t>
              </a:r>
              <a:r>
                <a:rPr lang="zh-CN" altLang="en-US" dirty="0"/>
                <a:t>王良</a:t>
              </a:r>
              <a:r>
                <a:rPr lang="zh-CN" altLang="en-US" dirty="0" smtClean="0"/>
                <a:t>明</a:t>
              </a:r>
              <a:endParaRPr lang="zh-CN" altLang="en-US" dirty="0"/>
            </a:p>
          </p:txBody>
        </p:sp>
      </p:grpSp>
    </p:spTree>
    <p:extLst>
      <p:ext uri="{BB962C8B-B14F-4D97-AF65-F5344CB8AC3E}">
        <p14:creationId xmlns:p14="http://schemas.microsoft.com/office/powerpoint/2010/main" val="2844553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3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5273755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44448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69222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59604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880239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962819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841040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182952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8943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15148583-6DED-4F8D-8025-C9F0F8ACD553}" type="datetimeFigureOut">
              <a:rPr lang="zh-CN" altLang="en-US" smtClean="0"/>
              <a:t>2012/7/28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C5961D07-E6A6-448D-BCA0-8606D887EB7A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303696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Line 3"/>
          <p:cNvSpPr>
            <a:spLocks noChangeShapeType="1"/>
          </p:cNvSpPr>
          <p:nvPr/>
        </p:nvSpPr>
        <p:spPr bwMode="auto">
          <a:xfrm>
            <a:off x="31750" y="685800"/>
            <a:ext cx="8982076" cy="0"/>
          </a:xfrm>
          <a:prstGeom prst="line">
            <a:avLst/>
          </a:prstGeom>
          <a:noFill/>
          <a:ln w="9207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9" name="Line 4"/>
          <p:cNvSpPr>
            <a:spLocks noChangeShapeType="1"/>
          </p:cNvSpPr>
          <p:nvPr/>
        </p:nvSpPr>
        <p:spPr bwMode="auto">
          <a:xfrm>
            <a:off x="762000" y="22225"/>
            <a:ext cx="0" cy="6629402"/>
          </a:xfrm>
          <a:prstGeom prst="line">
            <a:avLst/>
          </a:prstGeom>
          <a:noFill/>
          <a:ln w="7937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0" name="Line 5"/>
          <p:cNvSpPr>
            <a:spLocks noChangeShapeType="1"/>
          </p:cNvSpPr>
          <p:nvPr/>
        </p:nvSpPr>
        <p:spPr bwMode="auto">
          <a:xfrm>
            <a:off x="5029201" y="6629402"/>
            <a:ext cx="4071938" cy="0"/>
          </a:xfrm>
          <a:prstGeom prst="line">
            <a:avLst/>
          </a:prstGeom>
          <a:noFill/>
          <a:ln w="47625" cmpd="thinThick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11" name="Line 6"/>
          <p:cNvSpPr>
            <a:spLocks noChangeShapeType="1"/>
          </p:cNvSpPr>
          <p:nvPr/>
        </p:nvSpPr>
        <p:spPr bwMode="auto">
          <a:xfrm flipV="1">
            <a:off x="8839201" y="5610227"/>
            <a:ext cx="0" cy="1219200"/>
          </a:xfrm>
          <a:prstGeom prst="line">
            <a:avLst/>
          </a:prstGeom>
          <a:noFill/>
          <a:ln w="47625" cmpd="thickThin">
            <a:solidFill>
              <a:schemeClr val="tx1">
                <a:lumMod val="65000"/>
                <a:lumOff val="35000"/>
              </a:schemeClr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zh-CN" altLang="en-US"/>
          </a:p>
        </p:txBody>
      </p:sp>
      <p:pic>
        <p:nvPicPr>
          <p:cNvPr id="12" name="Picture 7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1226" y="6659564"/>
            <a:ext cx="2695575" cy="165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8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1" y="6629402"/>
            <a:ext cx="223838" cy="228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8217" y="1052736"/>
            <a:ext cx="351335" cy="30006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2495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49"/>
          <p:cNvSpPr>
            <a:spLocks noChangeArrowheads="1"/>
          </p:cNvSpPr>
          <p:nvPr/>
        </p:nvSpPr>
        <p:spPr bwMode="auto">
          <a:xfrm>
            <a:off x="2195437" y="1736812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/>
              <a:t>Linux</a:t>
            </a:r>
            <a:r>
              <a:rPr lang="zh-CN" altLang="en-US" dirty="0"/>
              <a:t>命令的基本语法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常用的</a:t>
            </a:r>
            <a:r>
              <a:rPr lang="en-US" altLang="zh-CN" dirty="0"/>
              <a:t>bash</a:t>
            </a:r>
            <a:r>
              <a:rPr lang="zh-CN" altLang="en-US" dirty="0"/>
              <a:t>快捷键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命令重定向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/>
              <a:t>最基本的命令用法</a:t>
            </a:r>
            <a:endParaRPr lang="zh-CN" altLang="en-US" dirty="0"/>
          </a:p>
        </p:txBody>
      </p:sp>
      <p:sp>
        <p:nvSpPr>
          <p:cNvPr id="50" name="TextBox 49"/>
          <p:cNvSpPr txBox="1"/>
          <p:nvPr/>
        </p:nvSpPr>
        <p:spPr>
          <a:xfrm>
            <a:off x="2915816" y="116632"/>
            <a:ext cx="424988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5</a:t>
            </a:r>
            <a:r>
              <a:rPr lang="zh-CN" altLang="en-US" sz="2800" dirty="0" smtClean="0"/>
              <a:t>章：基本命令</a:t>
            </a:r>
            <a:r>
              <a:rPr lang="en-US" altLang="zh-CN" sz="2800" dirty="0" smtClean="0"/>
              <a:t>——</a:t>
            </a:r>
            <a:r>
              <a:rPr lang="zh-CN" altLang="en-US" sz="2800" dirty="0" smtClean="0"/>
              <a:t>回顾</a:t>
            </a:r>
            <a:endParaRPr lang="zh-CN" altLang="en-US" sz="2800" dirty="0"/>
          </a:p>
        </p:txBody>
      </p:sp>
      <p:sp>
        <p:nvSpPr>
          <p:cNvPr id="4" name="Rectangle 49"/>
          <p:cNvSpPr>
            <a:spLocks noChangeArrowheads="1"/>
          </p:cNvSpPr>
          <p:nvPr/>
        </p:nvSpPr>
        <p:spPr bwMode="auto">
          <a:xfrm>
            <a:off x="2339453" y="1844824"/>
            <a:ext cx="5184576" cy="3276364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>
              <a:lnSpc>
                <a:spcPct val="150000"/>
              </a:lnSpc>
            </a:pPr>
            <a:r>
              <a:rPr lang="zh-CN" altLang="en-US" sz="2000" b="1" dirty="0" smtClean="0"/>
              <a:t>本章教学</a:t>
            </a:r>
            <a:r>
              <a:rPr lang="zh-CN" altLang="en-US" sz="2000" b="1" dirty="0"/>
              <a:t>目标：</a:t>
            </a:r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了解</a:t>
            </a:r>
            <a:r>
              <a:rPr lang="en-US" altLang="zh-CN" dirty="0" smtClean="0"/>
              <a:t>vi/vim</a:t>
            </a:r>
            <a:r>
              <a:rPr lang="zh-CN" altLang="en-US" dirty="0" smtClean="0"/>
              <a:t>的三种工作模式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zh-CN" altLang="en-US" dirty="0" smtClean="0"/>
              <a:t>掌握</a:t>
            </a:r>
            <a:r>
              <a:rPr lang="en-US" altLang="zh-CN" dirty="0" smtClean="0"/>
              <a:t>vi/vim</a:t>
            </a:r>
            <a:r>
              <a:rPr lang="zh-CN" altLang="en-US" dirty="0" smtClean="0"/>
              <a:t>的基本用法</a:t>
            </a:r>
            <a:endParaRPr lang="zh-CN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3491283" y="116632"/>
            <a:ext cx="23583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6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vi/vim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3657208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xit" presetSubtype="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 additive="base">
                                        <p:cTn id="18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1+ppt_w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8" presetClass="exit" presetSubtype="6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00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0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  <p:bldP spid="50" grpId="0"/>
      <p:bldP spid="50" grpId="1"/>
      <p:bldP spid="4" grpId="0" animBg="1"/>
      <p:bldP spid="1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932930" y="116632"/>
            <a:ext cx="372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6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vi/vim——</a:t>
            </a:r>
            <a:r>
              <a:rPr lang="zh-CN" altLang="en-US" sz="2800" dirty="0" smtClean="0"/>
              <a:t>介绍</a:t>
            </a:r>
            <a:endParaRPr lang="zh-CN" altLang="en-US" sz="28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268760"/>
            <a:ext cx="7373689" cy="44909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230839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99792" y="116632"/>
            <a:ext cx="444544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6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vi/vim——</a:t>
            </a:r>
            <a:r>
              <a:rPr lang="zh-CN" altLang="en-US" sz="2800" dirty="0" smtClean="0"/>
              <a:t>基本操作</a:t>
            </a:r>
            <a:endParaRPr lang="zh-CN" altLang="en-US" sz="2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412776"/>
            <a:ext cx="7560142" cy="431155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59632" y="1556792"/>
            <a:ext cx="7286483" cy="4110955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648" y="764705"/>
            <a:ext cx="7001197" cy="576064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1844824"/>
            <a:ext cx="7200860" cy="374788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4" name="Picture 6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792610"/>
            <a:ext cx="7750989" cy="3220566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3" y="767332"/>
            <a:ext cx="6449587" cy="583002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6" name="Picture 8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980728"/>
            <a:ext cx="7042918" cy="5552608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7" name="Picture 9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814" y="804863"/>
            <a:ext cx="6336554" cy="5999040"/>
          </a:xfrm>
          <a:prstGeom prst="rect">
            <a:avLst/>
          </a:prstGeom>
          <a:noFill/>
          <a:ln w="9525">
            <a:solidFill>
              <a:schemeClr val="bg1">
                <a:lumMod val="8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2058" name="Picture 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7137" y="1844824"/>
            <a:ext cx="6847421" cy="43873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563755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16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5" dur="500"/>
                                        <p:tgtEl>
                                          <p:spTgt spid="205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500"/>
                            </p:stCondLst>
                            <p:childTnLst>
                              <p:par>
                                <p:cTn id="28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0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34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9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43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"/>
                            </p:stCondLst>
                            <p:childTnLst>
                              <p:par>
                                <p:cTn id="4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8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5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00"/>
                            </p:stCondLst>
                            <p:childTnLst>
                              <p:par>
                                <p:cTn id="5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7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61" dur="50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500"/>
                            </p:stCondLst>
                            <p:childTnLst>
                              <p:par>
                                <p:cTn id="6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66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70" dur="500"/>
                                        <p:tgtEl>
                                          <p:spTgt spid="205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500"/>
                            </p:stCondLst>
                            <p:childTnLst>
                              <p:par>
                                <p:cTn id="73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5" dur="500"/>
                                        <p:tgtEl>
                                          <p:spTgt spid="20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8" presetClass="entr" presetSubtype="1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80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8" presetClass="exit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84" dur="500"/>
                                        <p:tgtEl>
                                          <p:spTgt spid="205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49"/>
          <p:cNvSpPr>
            <a:spLocks noChangeArrowheads="1"/>
          </p:cNvSpPr>
          <p:nvPr/>
        </p:nvSpPr>
        <p:spPr bwMode="auto">
          <a:xfrm>
            <a:off x="2771501" y="2276872"/>
            <a:ext cx="3816723" cy="2304256"/>
          </a:xfrm>
          <a:prstGeom prst="rect">
            <a:avLst/>
          </a:prstGeom>
          <a:solidFill>
            <a:schemeClr val="bg1"/>
          </a:solidFill>
          <a:ln w="9525">
            <a:solidFill>
              <a:schemeClr val="bg1">
                <a:lumMod val="75000"/>
              </a:schemeClr>
            </a:solidFill>
            <a:miter lim="800000"/>
            <a:headEnd/>
            <a:tailEnd/>
          </a:ln>
          <a:effectLst>
            <a:outerShdw dist="35921" dir="2700000" algn="ctr" rotWithShape="0">
              <a:schemeClr val="bg2"/>
            </a:outerShdw>
          </a:effectLst>
        </p:spPr>
        <p:txBody>
          <a:bodyPr wrap="none" lIns="548640" anchor="ctr"/>
          <a:lstStyle/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vi/vim</a:t>
            </a:r>
            <a:r>
              <a:rPr lang="zh-CN" altLang="en-US" dirty="0" smtClean="0"/>
              <a:t>的三种工作模式</a:t>
            </a:r>
            <a:endParaRPr lang="en-US" altLang="zh-CN" dirty="0" smtClean="0"/>
          </a:p>
          <a:p>
            <a:pPr lvl="1">
              <a:lnSpc>
                <a:spcPct val="150000"/>
              </a:lnSpc>
              <a:buFont typeface="Wingdings" pitchFamily="2" charset="2"/>
              <a:buChar char="ü"/>
            </a:pPr>
            <a:r>
              <a:rPr lang="en-US" altLang="zh-CN" dirty="0" smtClean="0"/>
              <a:t>vi/vim</a:t>
            </a:r>
            <a:r>
              <a:rPr lang="zh-CN" altLang="en-US" dirty="0" smtClean="0"/>
              <a:t>的基本用法</a:t>
            </a:r>
            <a:endParaRPr lang="zh-CN" altLang="en-US" dirty="0"/>
          </a:p>
        </p:txBody>
      </p:sp>
      <p:sp>
        <p:nvSpPr>
          <p:cNvPr id="5" name="Rectangle 16"/>
          <p:cNvSpPr>
            <a:spLocks noChangeArrowheads="1"/>
          </p:cNvSpPr>
          <p:nvPr/>
        </p:nvSpPr>
        <p:spPr bwMode="auto">
          <a:xfrm>
            <a:off x="152400" y="1524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zh-CN" altLang="en-US"/>
          </a:p>
        </p:txBody>
      </p:sp>
      <p:sp>
        <p:nvSpPr>
          <p:cNvPr id="7" name="TextBox 6"/>
          <p:cNvSpPr txBox="1"/>
          <p:nvPr/>
        </p:nvSpPr>
        <p:spPr>
          <a:xfrm>
            <a:off x="2698383" y="116632"/>
            <a:ext cx="37273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 smtClean="0"/>
              <a:t>第</a:t>
            </a:r>
            <a:r>
              <a:rPr lang="en-US" altLang="zh-CN" sz="2800" dirty="0"/>
              <a:t>6</a:t>
            </a:r>
            <a:r>
              <a:rPr lang="zh-CN" altLang="en-US" sz="2800" dirty="0" smtClean="0"/>
              <a:t>章：</a:t>
            </a:r>
            <a:r>
              <a:rPr lang="en-US" altLang="zh-CN" sz="2800" dirty="0" smtClean="0"/>
              <a:t>vi/vim——</a:t>
            </a:r>
            <a:r>
              <a:rPr lang="zh-CN" altLang="en-US" sz="2800" dirty="0" smtClean="0"/>
              <a:t>总结</a:t>
            </a:r>
            <a:endParaRPr lang="zh-CN" altLang="en-US" sz="2800" dirty="0"/>
          </a:p>
        </p:txBody>
      </p:sp>
      <p:sp>
        <p:nvSpPr>
          <p:cNvPr id="8" name="圆角矩形标注 7"/>
          <p:cNvSpPr/>
          <p:nvPr/>
        </p:nvSpPr>
        <p:spPr>
          <a:xfrm>
            <a:off x="2915816" y="1484784"/>
            <a:ext cx="3960440" cy="720080"/>
          </a:xfrm>
          <a:prstGeom prst="wedgeRoundRectCallout">
            <a:avLst>
              <a:gd name="adj1" fmla="val -9689"/>
              <a:gd name="adj2" fmla="val 176832"/>
              <a:gd name="adj3" fmla="val 16667"/>
            </a:avLst>
          </a:prstGeom>
          <a:solidFill>
            <a:srgbClr val="FFFFFF"/>
          </a:solidFill>
          <a:ln w="3175">
            <a:solidFill>
              <a:schemeClr val="bg1">
                <a:lumMod val="8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 smtClean="0">
                <a:solidFill>
                  <a:schemeClr val="tx1"/>
                </a:solidFill>
              </a:rPr>
              <a:t>命令模式，插入模式，底行模式</a:t>
            </a:r>
            <a:endParaRPr lang="en-US" altLang="zh-CN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21078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8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8" presetClass="exit" presetSubtype="6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strips(downRight)">
                                      <p:cBhvr>
                                        <p:cTn id="2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/>
      <p:bldP spid="8" grpId="0" animBg="1"/>
      <p:bldP spid="8" grpId="1" animBg="1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3050</TotalTime>
  <Words>85</Words>
  <Application>Microsoft Office PowerPoint</Application>
  <PresentationFormat>全屏显示(4:3)</PresentationFormat>
  <Paragraphs>18</Paragraphs>
  <Slides>4</Slides>
  <Notes>3</Notes>
  <HiddenSlides>0</HiddenSlides>
  <MMClips>0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5" baseType="lpstr">
      <vt:lpstr>Office 主题​​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moodisk</dc:creator>
  <cp:lastModifiedBy>moodisk</cp:lastModifiedBy>
  <cp:revision>380</cp:revision>
  <dcterms:created xsi:type="dcterms:W3CDTF">2012-04-27T13:42:07Z</dcterms:created>
  <dcterms:modified xsi:type="dcterms:W3CDTF">2012-07-28T07:45:02Z</dcterms:modified>
</cp:coreProperties>
</file>