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6" r:id="rId2"/>
    <p:sldId id="300" r:id="rId3"/>
    <p:sldId id="315" r:id="rId4"/>
    <p:sldId id="316" r:id="rId5"/>
    <p:sldId id="317" r:id="rId6"/>
    <p:sldId id="318" r:id="rId7"/>
    <p:sldId id="282" r:id="rId8"/>
    <p:sldId id="270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图形桌面的组成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X WINDOW</a:t>
            </a:r>
            <a:r>
              <a:rPr lang="zh-CN" altLang="en-US" dirty="0"/>
              <a:t>的原理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启停</a:t>
            </a:r>
            <a:r>
              <a:rPr lang="en-US" altLang="zh-CN" dirty="0"/>
              <a:t>X WINDOW</a:t>
            </a:r>
            <a:r>
              <a:rPr lang="zh-CN" altLang="en-US" dirty="0"/>
              <a:t>的方法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X WINDOW</a:t>
            </a:r>
            <a:r>
              <a:rPr lang="zh-CN" altLang="en-US" dirty="0"/>
              <a:t>的安装与卸载方法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一些常用图形应用软件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51720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152029" y="1690039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</a:t>
            </a:r>
            <a:r>
              <a:rPr lang="zh-CN" altLang="en-US" sz="2000" b="1" dirty="0" smtClean="0"/>
              <a:t>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掌握进程管理的基本方法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掌握系统资源查看方法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掌握任务管理的基本方法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掌握重要数据的备份与</a:t>
            </a:r>
            <a:r>
              <a:rPr lang="zh-CN" altLang="en-US" dirty="0" smtClean="0"/>
              <a:t>恢复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88443" y="116632"/>
            <a:ext cx="3111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56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763688" y="116632"/>
            <a:ext cx="5557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进程的概念</a:t>
            </a:r>
            <a:endParaRPr lang="zh-CN" altLang="en-US" sz="2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862677" y="1340768"/>
            <a:ext cx="7885787" cy="3780060"/>
            <a:chOff x="862677" y="1340768"/>
            <a:chExt cx="7885787" cy="37800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677" y="1340768"/>
              <a:ext cx="7885787" cy="3780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圆角矩形 1"/>
            <p:cNvSpPr/>
            <p:nvPr/>
          </p:nvSpPr>
          <p:spPr>
            <a:xfrm rot="19591437">
              <a:off x="1945699" y="4592827"/>
              <a:ext cx="1728192" cy="39640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进程家族树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19591437">
              <a:off x="4301208" y="4608068"/>
              <a:ext cx="1978424" cy="39640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进程状态变换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403648" y="5733256"/>
            <a:ext cx="6984776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进程优先级：</a:t>
            </a:r>
            <a:r>
              <a:rPr lang="en-US" altLang="zh-CN" b="1" dirty="0" smtClean="0">
                <a:solidFill>
                  <a:schemeClr val="bg1"/>
                </a:solidFill>
              </a:rPr>
              <a:t>-20</a:t>
            </a:r>
            <a:r>
              <a:rPr lang="zh-CN" altLang="en-US" b="1" dirty="0" smtClean="0">
                <a:solidFill>
                  <a:schemeClr val="bg1"/>
                </a:solidFill>
              </a:rPr>
              <a:t>～</a:t>
            </a:r>
            <a:r>
              <a:rPr lang="en-US" altLang="zh-CN" b="1" dirty="0" smtClean="0">
                <a:solidFill>
                  <a:schemeClr val="bg1"/>
                </a:solidFill>
              </a:rPr>
              <a:t>19</a:t>
            </a:r>
            <a:r>
              <a:rPr lang="zh-CN" altLang="en-US" b="1" dirty="0" smtClean="0">
                <a:solidFill>
                  <a:schemeClr val="bg1"/>
                </a:solidFill>
              </a:rPr>
              <a:t>，值越大优先级越低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253461" y="116632"/>
            <a:ext cx="5198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进程管理</a:t>
            </a:r>
            <a:endParaRPr lang="zh-CN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99" y="1052736"/>
            <a:ext cx="786426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816082" cy="395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10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680299" y="116632"/>
            <a:ext cx="6276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计算机资源管理</a:t>
            </a:r>
            <a:endParaRPr lang="zh-CN" altLang="en-US" sz="2800" dirty="0"/>
          </a:p>
        </p:txBody>
      </p:sp>
      <p:grpSp>
        <p:nvGrpSpPr>
          <p:cNvPr id="6" name="组合 5"/>
          <p:cNvGrpSpPr/>
          <p:nvPr/>
        </p:nvGrpSpPr>
        <p:grpSpPr>
          <a:xfrm>
            <a:off x="1750726" y="1628800"/>
            <a:ext cx="6061634" cy="2246769"/>
            <a:chOff x="1462694" y="1628800"/>
            <a:chExt cx="6061634" cy="2246769"/>
          </a:xfrm>
        </p:grpSpPr>
        <p:sp>
          <p:nvSpPr>
            <p:cNvPr id="2" name="TextBox 1"/>
            <p:cNvSpPr txBox="1"/>
            <p:nvPr/>
          </p:nvSpPr>
          <p:spPr>
            <a:xfrm>
              <a:off x="1462694" y="2564904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/>
                <a:t>计算机四大资源</a:t>
              </a:r>
              <a:endParaRPr lang="zh-CN" altLang="en-US" sz="20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982974" y="1628800"/>
              <a:ext cx="3541354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1</a:t>
              </a:r>
              <a:r>
                <a:rPr lang="zh-CN" altLang="en-US" sz="2000" dirty="0" smtClean="0"/>
                <a:t>、</a:t>
              </a:r>
              <a:r>
                <a:rPr lang="en-US" altLang="zh-CN" sz="2000" dirty="0" smtClean="0"/>
                <a:t>CPU</a:t>
              </a:r>
              <a:r>
                <a:rPr lang="zh-CN" altLang="en-US" sz="2000" dirty="0" smtClean="0"/>
                <a:t>资源</a:t>
              </a:r>
              <a:endParaRPr lang="en-US" altLang="zh-CN" sz="2000" dirty="0" smtClean="0"/>
            </a:p>
            <a:p>
              <a:endParaRPr lang="en-US" altLang="zh-CN" sz="2000" dirty="0"/>
            </a:p>
            <a:p>
              <a:r>
                <a:rPr lang="en-US" altLang="zh-CN" sz="2000" dirty="0" smtClean="0"/>
                <a:t>2</a:t>
              </a:r>
              <a:r>
                <a:rPr lang="zh-CN" altLang="en-US" sz="2000" dirty="0" smtClean="0"/>
                <a:t>、内存资源</a:t>
              </a:r>
              <a:endParaRPr lang="en-US" altLang="zh-CN" sz="2000" dirty="0" smtClean="0"/>
            </a:p>
            <a:p>
              <a:endParaRPr lang="en-US" altLang="zh-CN" sz="2000" dirty="0"/>
            </a:p>
            <a:p>
              <a:r>
                <a:rPr lang="en-US" altLang="zh-CN" sz="2000" dirty="0" smtClean="0"/>
                <a:t>3</a:t>
              </a:r>
              <a:r>
                <a:rPr lang="zh-CN" altLang="en-US" sz="2000" dirty="0" smtClean="0"/>
                <a:t>、文件系统资源</a:t>
              </a:r>
              <a:r>
                <a:rPr lang="en-US" altLang="zh-CN" sz="2000" dirty="0" smtClean="0">
                  <a:sym typeface="Wingdings" pitchFamily="2" charset="2"/>
                </a:rPr>
                <a:t></a:t>
              </a:r>
              <a:r>
                <a:rPr lang="zh-CN" altLang="en-US" sz="2000" dirty="0" smtClean="0">
                  <a:sym typeface="Wingdings" pitchFamily="2" charset="2"/>
                </a:rPr>
                <a:t>磁盘分区</a:t>
              </a:r>
              <a:endParaRPr lang="en-US" altLang="zh-CN" sz="2000" dirty="0" smtClean="0"/>
            </a:p>
            <a:p>
              <a:endParaRPr lang="en-US" altLang="zh-CN" sz="2000" dirty="0"/>
            </a:p>
            <a:p>
              <a:r>
                <a:rPr lang="en-US" altLang="zh-CN" sz="2000" dirty="0" smtClean="0"/>
                <a:t>4</a:t>
              </a:r>
              <a:r>
                <a:rPr lang="zh-CN" altLang="en-US" sz="2000" dirty="0" smtClean="0"/>
                <a:t>、</a:t>
              </a:r>
              <a:r>
                <a:rPr lang="en-US" altLang="zh-CN" sz="2000" dirty="0" smtClean="0"/>
                <a:t>I/O</a:t>
              </a:r>
              <a:r>
                <a:rPr lang="zh-CN" altLang="en-US" sz="2000" dirty="0" smtClean="0"/>
                <a:t>设备资源</a:t>
              </a:r>
              <a:r>
                <a:rPr lang="en-US" altLang="zh-CN" sz="2000" dirty="0" smtClean="0">
                  <a:sym typeface="Wingdings" pitchFamily="2" charset="2"/>
                </a:rPr>
                <a:t></a:t>
              </a:r>
              <a:r>
                <a:rPr lang="zh-CN" altLang="en-US" sz="2000" dirty="0" smtClean="0">
                  <a:sym typeface="Wingdings" pitchFamily="2" charset="2"/>
                </a:rPr>
                <a:t>网络</a:t>
              </a:r>
              <a:r>
                <a:rPr lang="en-US" altLang="zh-CN" sz="2000" dirty="0" smtClean="0">
                  <a:sym typeface="Wingdings" pitchFamily="2" charset="2"/>
                </a:rPr>
                <a:t>I/O</a:t>
              </a:r>
              <a:r>
                <a:rPr lang="zh-CN" altLang="en-US" sz="2000" dirty="0" smtClean="0">
                  <a:sym typeface="Wingdings" pitchFamily="2" charset="2"/>
                </a:rPr>
                <a:t>吞吐</a:t>
              </a:r>
              <a:endParaRPr lang="zh-CN" altLang="en-US" sz="2000" dirty="0"/>
            </a:p>
          </p:txBody>
        </p:sp>
        <p:sp>
          <p:nvSpPr>
            <p:cNvPr id="4" name="左大括号 3"/>
            <p:cNvSpPr/>
            <p:nvPr/>
          </p:nvSpPr>
          <p:spPr>
            <a:xfrm>
              <a:off x="3622934" y="1844824"/>
              <a:ext cx="360040" cy="1800200"/>
            </a:xfrm>
            <a:prstGeom prst="leftBrac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91680" y="4869160"/>
            <a:ext cx="6264696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</a:rPr>
              <a:t>资源的</a:t>
            </a:r>
            <a:r>
              <a:rPr lang="zh-CN" altLang="en-US" sz="2000" dirty="0">
                <a:solidFill>
                  <a:schemeClr val="bg1"/>
                </a:solidFill>
              </a:rPr>
              <a:t>两</a:t>
            </a:r>
            <a:r>
              <a:rPr lang="zh-CN" altLang="en-US" sz="2000" dirty="0" smtClean="0">
                <a:solidFill>
                  <a:schemeClr val="bg1"/>
                </a:solidFill>
              </a:rPr>
              <a:t>个通用衡量指标：容量和速度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848872" cy="211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8180501" cy="55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8091079" cy="2058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985691" cy="314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64" y="1628800"/>
            <a:ext cx="8001216" cy="3924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10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3685690"/>
            <a:ext cx="6984776" cy="29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2325469" y="116632"/>
            <a:ext cx="5198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定时任务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691680" y="1052736"/>
            <a:ext cx="38779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定时任务：在将来某个时间执行命令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、周期性任务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、一次性任务</a:t>
            </a:r>
            <a:endParaRPr lang="zh-CN" altLang="en-US" dirty="0"/>
          </a:p>
        </p:txBody>
      </p:sp>
      <p:sp>
        <p:nvSpPr>
          <p:cNvPr id="3" name="圆角矩形标注 2"/>
          <p:cNvSpPr/>
          <p:nvPr/>
        </p:nvSpPr>
        <p:spPr>
          <a:xfrm>
            <a:off x="2771800" y="2708920"/>
            <a:ext cx="6120680" cy="936104"/>
          </a:xfrm>
          <a:prstGeom prst="wedgeRoundRectCallout">
            <a:avLst>
              <a:gd name="adj1" fmla="val -43050"/>
              <a:gd name="adj2" fmla="val -138822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err="1" smtClean="0">
                <a:solidFill>
                  <a:schemeClr val="tx1"/>
                </a:solidFill>
                <a:sym typeface="Wingdings" pitchFamily="2" charset="2"/>
              </a:rPr>
              <a:t>crontab</a:t>
            </a:r>
            <a:r>
              <a:rPr lang="en-US" altLang="zh-CN" dirty="0" smtClean="0">
                <a:solidFill>
                  <a:schemeClr val="tx1"/>
                </a:solidFill>
                <a:sym typeface="Wingdings" pitchFamily="2" charset="2"/>
              </a:rPr>
              <a:t>  -l</a:t>
            </a:r>
            <a:r>
              <a:rPr lang="zh-CN" altLang="en-US" dirty="0" smtClean="0">
                <a:solidFill>
                  <a:schemeClr val="tx1"/>
                </a:solidFill>
                <a:sym typeface="Wingdings" pitchFamily="2" charset="2"/>
              </a:rPr>
              <a:t>显示当前存在的定时任务</a:t>
            </a:r>
            <a:endParaRPr lang="en-US" altLang="zh-CN" dirty="0" smtClean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en-US" altLang="zh-CN" dirty="0" err="1" smtClean="0">
                <a:solidFill>
                  <a:schemeClr val="tx1"/>
                </a:solidFill>
                <a:sym typeface="Wingdings" pitchFamily="2" charset="2"/>
              </a:rPr>
              <a:t>crontab</a:t>
            </a:r>
            <a:r>
              <a:rPr lang="en-US" altLang="zh-CN" dirty="0" smtClean="0">
                <a:solidFill>
                  <a:schemeClr val="tx1"/>
                </a:solidFill>
                <a:sym typeface="Wingdings" pitchFamily="2" charset="2"/>
              </a:rPr>
              <a:t>  -e</a:t>
            </a:r>
            <a:r>
              <a:rPr lang="zh-CN" altLang="en-US" dirty="0" smtClean="0">
                <a:solidFill>
                  <a:schemeClr val="tx1"/>
                </a:solidFill>
                <a:sym typeface="Wingdings" pitchFamily="2" charset="2"/>
              </a:rPr>
              <a:t>维护定时任务：</a:t>
            </a:r>
            <a:endParaRPr lang="en-US" altLang="zh-CN" dirty="0" smtClean="0">
              <a:solidFill>
                <a:schemeClr val="tx1"/>
              </a:solidFill>
              <a:sym typeface="Wingdings" pitchFamily="2" charset="2"/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分钟   小时   日期   月份   星期     调度的作业</a:t>
            </a:r>
            <a:r>
              <a:rPr lang="en-US" altLang="zh-CN" b="1" dirty="0" smtClean="0">
                <a:solidFill>
                  <a:schemeClr val="tx1"/>
                </a:solidFill>
              </a:rPr>
              <a:t>(</a:t>
            </a:r>
            <a:r>
              <a:rPr lang="zh-CN" altLang="en-US" b="1" dirty="0" smtClean="0">
                <a:solidFill>
                  <a:schemeClr val="tx1"/>
                </a:solidFill>
              </a:rPr>
              <a:t>命令</a:t>
            </a:r>
            <a:r>
              <a:rPr lang="en-US" altLang="zh-CN" b="1" dirty="0" smtClean="0">
                <a:solidFill>
                  <a:schemeClr val="tx1"/>
                </a:solidFill>
              </a:rPr>
              <a:t>)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546000" y="1556792"/>
            <a:ext cx="3475215" cy="783704"/>
          </a:xfrm>
          <a:prstGeom prst="wedgeRoundRectCallout">
            <a:avLst>
              <a:gd name="adj1" fmla="val -115164"/>
              <a:gd name="adj2" fmla="val 4987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sym typeface="Wingdings" pitchFamily="2" charset="2"/>
              </a:rPr>
              <a:t>at</a:t>
            </a:r>
            <a:r>
              <a:rPr lang="zh-CN" altLang="en-US" dirty="0" smtClean="0">
                <a:solidFill>
                  <a:schemeClr val="tx1"/>
                </a:solidFill>
                <a:sym typeface="Wingdings" pitchFamily="2" charset="2"/>
              </a:rPr>
              <a:t>安排普通的一次性定时任务</a:t>
            </a:r>
            <a:endParaRPr lang="en-US" altLang="zh-CN" dirty="0" smtClean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en-US" altLang="zh-CN" dirty="0" smtClean="0">
                <a:solidFill>
                  <a:schemeClr val="tx1"/>
                </a:solidFill>
                <a:sym typeface="Wingdings" pitchFamily="2" charset="2"/>
              </a:rPr>
              <a:t>batch</a:t>
            </a:r>
            <a:r>
              <a:rPr lang="zh-CN" altLang="en-US" dirty="0" smtClean="0">
                <a:solidFill>
                  <a:schemeClr val="tx1"/>
                </a:solidFill>
                <a:sym typeface="Wingdings" pitchFamily="2" charset="2"/>
              </a:rPr>
              <a:t>安排条件定时任务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742949"/>
            <a:ext cx="6864994" cy="593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9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xit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/>
      <p:bldP spid="3" grpId="0" animBg="1"/>
      <p:bldP spid="3" grpId="1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195736" y="116632"/>
            <a:ext cx="5557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备份与恢复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1628800"/>
            <a:ext cx="11079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在线备份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离线备份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12076" y="3068960"/>
            <a:ext cx="11079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异地备份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本地备份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79712" y="4581128"/>
            <a:ext cx="11079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全量备份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增量备份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0009" y="4581128"/>
            <a:ext cx="15696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实时同步备份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非实时备份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45097" y="1484784"/>
            <a:ext cx="180049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磁盘块级备份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文件系统级备份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022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52029" y="1690039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进程</a:t>
            </a:r>
            <a:r>
              <a:rPr lang="zh-CN" altLang="en-US" dirty="0"/>
              <a:t>管理的基本方法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系统</a:t>
            </a:r>
            <a:r>
              <a:rPr lang="zh-CN" altLang="en-US" dirty="0"/>
              <a:t>资源查看方法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任务管理</a:t>
            </a:r>
            <a:r>
              <a:rPr lang="zh-CN" altLang="en-US" dirty="0"/>
              <a:t>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重要</a:t>
            </a:r>
            <a:r>
              <a:rPr lang="zh-CN" altLang="en-US" dirty="0"/>
              <a:t>数据的备份与</a:t>
            </a:r>
            <a:r>
              <a:rPr lang="zh-CN" altLang="en-US" dirty="0" smtClean="0"/>
              <a:t>恢复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11566" y="116632"/>
            <a:ext cx="4480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11566" y="116632"/>
            <a:ext cx="4480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195736" y="321297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P118  (2)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3193</TotalTime>
  <Words>310</Words>
  <Application>Microsoft Office PowerPoint</Application>
  <PresentationFormat>全屏显示(4:3)</PresentationFormat>
  <Paragraphs>68</Paragraphs>
  <Slides>8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465</cp:revision>
  <dcterms:created xsi:type="dcterms:W3CDTF">2012-04-27T13:42:07Z</dcterms:created>
  <dcterms:modified xsi:type="dcterms:W3CDTF">2012-07-30T06:25:22Z</dcterms:modified>
</cp:coreProperties>
</file>