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1" r:id="rId2"/>
    <p:sldId id="283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282" r:id="rId11"/>
    <p:sldId id="270" r:id="rId1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964AE-7E3E-4EF1-AAC7-87C6629D74FD}" type="datetimeFigureOut">
              <a:rPr lang="zh-CN" altLang="en-US" smtClean="0"/>
              <a:t>2012/7/27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0A93D-5810-4416-9917-BFA301D80D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80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上课前最好先开启一个字符远程登录界面和一个图形界面，同时打开一个记事本举例用。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上课前最好先开启一个字符远程登录界面和一个图形界面，同时打开一个记事本举例用。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Man</a:t>
            </a:r>
            <a:r>
              <a:rPr lang="en-US" altLang="zh-CN" baseline="0" dirty="0" smtClean="0"/>
              <a:t> 5 </a:t>
            </a:r>
            <a:r>
              <a:rPr lang="en-US" altLang="zh-CN" baseline="0" dirty="0" err="1" smtClean="0"/>
              <a:t>fstab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>
            <a:grpSpLocks/>
          </p:cNvGrpSpPr>
          <p:nvPr userDrawn="1"/>
        </p:nvGrpSpPr>
        <p:grpSpPr bwMode="auto">
          <a:xfrm>
            <a:off x="2267744" y="2632447"/>
            <a:ext cx="5662613" cy="1450975"/>
            <a:chOff x="1915" y="1392"/>
            <a:chExt cx="3567" cy="914"/>
          </a:xfrm>
        </p:grpSpPr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1915" y="1392"/>
              <a:ext cx="356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000" b="1" dirty="0" smtClean="0"/>
                <a:t>Linux </a:t>
              </a:r>
              <a:r>
                <a:rPr lang="zh-CN" altLang="en-US" sz="4000" b="1" dirty="0" smtClean="0"/>
                <a:t>操作系统基础教程</a:t>
              </a:r>
              <a:endParaRPr lang="zh-CN" altLang="en-US" sz="4000" b="1" dirty="0"/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3204" y="2073"/>
              <a:ext cx="9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/>
                <a:t>主讲：</a:t>
              </a:r>
              <a:r>
                <a:rPr lang="zh-CN" altLang="en-US" dirty="0"/>
                <a:t>王良</a:t>
              </a:r>
              <a:r>
                <a:rPr lang="zh-CN" altLang="en-US" dirty="0" smtClean="0"/>
                <a:t>明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445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73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2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0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0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29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43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36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1750" y="685800"/>
            <a:ext cx="8982076" cy="0"/>
          </a:xfrm>
          <a:prstGeom prst="line">
            <a:avLst/>
          </a:prstGeom>
          <a:noFill/>
          <a:ln w="9207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762000" y="22225"/>
            <a:ext cx="0" cy="6629402"/>
          </a:xfrm>
          <a:prstGeom prst="line">
            <a:avLst/>
          </a:prstGeom>
          <a:noFill/>
          <a:ln w="7937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5029201" y="6629402"/>
            <a:ext cx="4071938" cy="0"/>
          </a:xfrm>
          <a:prstGeom prst="line">
            <a:avLst/>
          </a:prstGeom>
          <a:noFill/>
          <a:ln w="4762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8839201" y="5610227"/>
            <a:ext cx="0" cy="1219200"/>
          </a:xfrm>
          <a:prstGeom prst="line">
            <a:avLst/>
          </a:prstGeom>
          <a:noFill/>
          <a:ln w="4762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6" y="6659564"/>
            <a:ext cx="269557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6629402"/>
            <a:ext cx="2238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7" y="1052736"/>
            <a:ext cx="351335" cy="300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9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9"/>
          <p:cNvSpPr>
            <a:spLocks noChangeArrowheads="1"/>
          </p:cNvSpPr>
          <p:nvPr/>
        </p:nvSpPr>
        <p:spPr bwMode="auto">
          <a:xfrm>
            <a:off x="2483768" y="2564904"/>
            <a:ext cx="3816424" cy="18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多用户系统的概念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用户和组的概念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管理用户和组的方法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用户登录过程和环境变量</a:t>
            </a:r>
            <a:endParaRPr lang="en-US" altLang="zh-CN" dirty="0"/>
          </a:p>
        </p:txBody>
      </p:sp>
      <p:sp>
        <p:nvSpPr>
          <p:cNvPr id="50" name="TextBox 49"/>
          <p:cNvSpPr txBox="1"/>
          <p:nvPr/>
        </p:nvSpPr>
        <p:spPr>
          <a:xfrm>
            <a:off x="1695107" y="116632"/>
            <a:ext cx="6045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3</a:t>
            </a:r>
            <a:r>
              <a:rPr lang="zh-CN" altLang="en-US" sz="2800" dirty="0" smtClean="0"/>
              <a:t>章：用户、组合身份认证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回顾</a:t>
            </a:r>
            <a:endParaRPr lang="zh-CN" altLang="en-US" sz="2800" dirty="0"/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2339752" y="1844824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本章教学</a:t>
            </a:r>
            <a:r>
              <a:rPr lang="zh-CN" altLang="en-US" sz="2000" b="1" dirty="0"/>
              <a:t>目标：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了解</a:t>
            </a:r>
            <a:r>
              <a:rPr lang="zh-CN" altLang="en-US" dirty="0"/>
              <a:t>文件系统的概念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掌握标准文件目录树结构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掌握文件权限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熟悉文件和目录操作命令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掌握新建文件系统一般步骤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5259" y="116632"/>
            <a:ext cx="2880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6572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0" grpId="0"/>
      <p:bldP spid="50" grpId="1"/>
      <p:bldP spid="4" grpId="1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3419275" y="116632"/>
            <a:ext cx="2880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endParaRPr lang="zh-CN" altLang="en-US" sz="2800" dirty="0"/>
          </a:p>
        </p:txBody>
      </p:sp>
      <p:sp>
        <p:nvSpPr>
          <p:cNvPr id="33" name="AutoShape 12"/>
          <p:cNvSpPr>
            <a:spLocks noChangeArrowheads="1"/>
          </p:cNvSpPr>
          <p:nvPr/>
        </p:nvSpPr>
        <p:spPr bwMode="auto">
          <a:xfrm>
            <a:off x="1447280" y="4941888"/>
            <a:ext cx="1584325" cy="1511300"/>
          </a:xfrm>
          <a:prstGeom prst="flowChartMagneticDisk">
            <a:avLst/>
          </a:prstGeom>
          <a:solidFill>
            <a:schemeClr val="bg1">
              <a:alpha val="14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79200" tIns="39600" rIns="79200" bIns="39600" anchor="ctr">
            <a:spAutoFit/>
          </a:bodyPr>
          <a:lstStyle/>
          <a:p>
            <a:endParaRPr lang="zh-CN" altLang="en-US"/>
          </a:p>
        </p:txBody>
      </p:sp>
      <p:grpSp>
        <p:nvGrpSpPr>
          <p:cNvPr id="53" name="Group 32"/>
          <p:cNvGrpSpPr>
            <a:grpSpLocks/>
          </p:cNvGrpSpPr>
          <p:nvPr/>
        </p:nvGrpSpPr>
        <p:grpSpPr bwMode="auto">
          <a:xfrm>
            <a:off x="899592" y="4581525"/>
            <a:ext cx="3419475" cy="1311275"/>
            <a:chOff x="0" y="2886"/>
            <a:chExt cx="2154" cy="826"/>
          </a:xfrm>
        </p:grpSpPr>
        <p:sp>
          <p:nvSpPr>
            <p:cNvPr id="54" name="Oval 33"/>
            <p:cNvSpPr>
              <a:spLocks noChangeArrowheads="1"/>
            </p:cNvSpPr>
            <p:nvPr/>
          </p:nvSpPr>
          <p:spPr bwMode="auto">
            <a:xfrm>
              <a:off x="435" y="3173"/>
              <a:ext cx="816" cy="181"/>
            </a:xfrm>
            <a:prstGeom prst="ellipse">
              <a:avLst/>
            </a:prstGeom>
            <a:solidFill>
              <a:srgbClr val="000000">
                <a:alpha val="72000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5" name="Oval 34"/>
            <p:cNvSpPr>
              <a:spLocks noChangeArrowheads="1"/>
            </p:cNvSpPr>
            <p:nvPr/>
          </p:nvSpPr>
          <p:spPr bwMode="auto">
            <a:xfrm>
              <a:off x="567" y="3217"/>
              <a:ext cx="545" cy="9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6" name="Text Box 35"/>
            <p:cNvSpPr txBox="1">
              <a:spLocks noChangeArrowheads="1"/>
            </p:cNvSpPr>
            <p:nvPr/>
          </p:nvSpPr>
          <p:spPr bwMode="auto">
            <a:xfrm>
              <a:off x="427" y="3566"/>
              <a:ext cx="820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CN" sz="2000" b="1" dirty="0">
                  <a:latin typeface="宋体" charset="-122"/>
                </a:rPr>
                <a:t>/</a:t>
              </a:r>
              <a:r>
                <a:rPr lang="en-US" altLang="zh-CN" sz="2000" b="1" dirty="0" err="1">
                  <a:latin typeface="宋体" charset="-122"/>
                </a:rPr>
                <a:t>dev</a:t>
              </a:r>
              <a:r>
                <a:rPr lang="en-US" altLang="zh-CN" sz="2000" b="1" dirty="0">
                  <a:latin typeface="宋体" charset="-122"/>
                </a:rPr>
                <a:t>/sda1</a:t>
              </a:r>
            </a:p>
          </p:txBody>
        </p:sp>
        <p:sp>
          <p:nvSpPr>
            <p:cNvPr id="57" name="Text Box 36"/>
            <p:cNvSpPr txBox="1">
              <a:spLocks noChangeArrowheads="1"/>
            </p:cNvSpPr>
            <p:nvPr/>
          </p:nvSpPr>
          <p:spPr bwMode="auto">
            <a:xfrm>
              <a:off x="1334" y="3329"/>
              <a:ext cx="820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CN" sz="2000" b="1" dirty="0">
                  <a:latin typeface="宋体" charset="-122"/>
                </a:rPr>
                <a:t>/</a:t>
              </a:r>
              <a:r>
                <a:rPr lang="en-US" altLang="zh-CN" sz="2000" b="1" dirty="0" err="1">
                  <a:latin typeface="宋体" charset="-122"/>
                </a:rPr>
                <a:t>dev</a:t>
              </a:r>
              <a:r>
                <a:rPr lang="en-US" altLang="zh-CN" sz="2000" b="1" dirty="0">
                  <a:latin typeface="宋体" charset="-122"/>
                </a:rPr>
                <a:t>/sda2</a:t>
              </a:r>
            </a:p>
          </p:txBody>
        </p:sp>
        <p:sp>
          <p:nvSpPr>
            <p:cNvPr id="58" name="Text Box 37"/>
            <p:cNvSpPr txBox="1">
              <a:spLocks noChangeArrowheads="1"/>
            </p:cNvSpPr>
            <p:nvPr/>
          </p:nvSpPr>
          <p:spPr bwMode="auto">
            <a:xfrm>
              <a:off x="0" y="2886"/>
              <a:ext cx="820" cy="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CN" sz="2000" b="1">
                  <a:latin typeface="宋体" charset="-122"/>
                </a:rPr>
                <a:t>/dev/sda3</a:t>
              </a:r>
            </a:p>
          </p:txBody>
        </p:sp>
        <p:sp>
          <p:nvSpPr>
            <p:cNvPr id="59" name="Line 38"/>
            <p:cNvSpPr>
              <a:spLocks noChangeShapeType="1"/>
            </p:cNvSpPr>
            <p:nvPr/>
          </p:nvSpPr>
          <p:spPr bwMode="auto">
            <a:xfrm flipH="1" flipV="1">
              <a:off x="1156" y="3294"/>
              <a:ext cx="227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0" name="Line 39"/>
            <p:cNvSpPr>
              <a:spLocks noChangeShapeType="1"/>
            </p:cNvSpPr>
            <p:nvPr/>
          </p:nvSpPr>
          <p:spPr bwMode="auto">
            <a:xfrm>
              <a:off x="385" y="2976"/>
              <a:ext cx="454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61" name="Group 40"/>
          <p:cNvGrpSpPr>
            <a:grpSpLocks/>
          </p:cNvGrpSpPr>
          <p:nvPr/>
        </p:nvGrpSpPr>
        <p:grpSpPr bwMode="auto">
          <a:xfrm>
            <a:off x="971030" y="4797425"/>
            <a:ext cx="2817812" cy="1463675"/>
            <a:chOff x="45" y="3022"/>
            <a:chExt cx="1775" cy="922"/>
          </a:xfrm>
        </p:grpSpPr>
        <p:sp>
          <p:nvSpPr>
            <p:cNvPr id="62" name="Text Box 41"/>
            <p:cNvSpPr txBox="1">
              <a:spLocks noChangeArrowheads="1"/>
            </p:cNvSpPr>
            <p:nvPr/>
          </p:nvSpPr>
          <p:spPr bwMode="auto">
            <a:xfrm>
              <a:off x="1400" y="3104"/>
              <a:ext cx="420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宋体" charset="-122"/>
                </a:rPr>
                <a:t>ext2</a:t>
              </a:r>
            </a:p>
          </p:txBody>
        </p:sp>
        <p:sp>
          <p:nvSpPr>
            <p:cNvPr id="63" name="Line 42"/>
            <p:cNvSpPr>
              <a:spLocks noChangeShapeType="1"/>
            </p:cNvSpPr>
            <p:nvPr/>
          </p:nvSpPr>
          <p:spPr bwMode="auto">
            <a:xfrm flipH="1">
              <a:off x="1156" y="3249"/>
              <a:ext cx="2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4" name="Text Box 43"/>
            <p:cNvSpPr txBox="1">
              <a:spLocks noChangeArrowheads="1"/>
            </p:cNvSpPr>
            <p:nvPr/>
          </p:nvSpPr>
          <p:spPr bwMode="auto">
            <a:xfrm>
              <a:off x="45" y="3022"/>
              <a:ext cx="340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宋体" charset="-122"/>
                </a:rPr>
                <a:t>fat</a:t>
              </a:r>
            </a:p>
          </p:txBody>
        </p:sp>
        <p:sp>
          <p:nvSpPr>
            <p:cNvPr id="65" name="Line 44"/>
            <p:cNvSpPr>
              <a:spLocks noChangeShapeType="1"/>
            </p:cNvSpPr>
            <p:nvPr/>
          </p:nvSpPr>
          <p:spPr bwMode="auto">
            <a:xfrm>
              <a:off x="340" y="3158"/>
              <a:ext cx="408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66" name="Text Box 45"/>
            <p:cNvSpPr txBox="1">
              <a:spLocks noChangeArrowheads="1"/>
            </p:cNvSpPr>
            <p:nvPr/>
          </p:nvSpPr>
          <p:spPr bwMode="auto">
            <a:xfrm>
              <a:off x="612" y="3702"/>
              <a:ext cx="420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宋体" charset="-122"/>
                </a:rPr>
                <a:t>ext3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006383" y="1916832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硬盘分区：把硬盘划分为不同的区块</a:t>
            </a:r>
            <a:endParaRPr lang="zh-CN" alt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3995936" y="2339588"/>
            <a:ext cx="45704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分区格式化：对具体的分区建立存储空间的</a:t>
            </a:r>
            <a:endParaRPr lang="en-US" altLang="zh-CN" dirty="0" smtClean="0"/>
          </a:p>
          <a:p>
            <a:r>
              <a:rPr lang="zh-CN" altLang="en-US" dirty="0" smtClean="0"/>
              <a:t>索引表，文件系统类型不同，则索引方式不</a:t>
            </a:r>
            <a:endParaRPr lang="en-US" altLang="zh-CN" dirty="0" smtClean="0"/>
          </a:p>
          <a:p>
            <a:r>
              <a:rPr lang="zh-CN" altLang="en-US" dirty="0" smtClean="0"/>
              <a:t>同</a:t>
            </a:r>
            <a:endParaRPr lang="zh-CN" altLang="en-US" dirty="0"/>
          </a:p>
        </p:txBody>
      </p:sp>
      <p:sp>
        <p:nvSpPr>
          <p:cNvPr id="4" name="圆角矩形标注 3"/>
          <p:cNvSpPr/>
          <p:nvPr/>
        </p:nvSpPr>
        <p:spPr>
          <a:xfrm>
            <a:off x="4067944" y="3501008"/>
            <a:ext cx="4104456" cy="1008112"/>
          </a:xfrm>
          <a:prstGeom prst="wedgeRoundRectCallout">
            <a:avLst>
              <a:gd name="adj1" fmla="val -16221"/>
              <a:gd name="adj2" fmla="val -104172"/>
              <a:gd name="adj3" fmla="val 16667"/>
            </a:avLst>
          </a:prstGeom>
          <a:solidFill>
            <a:schemeClr val="bg1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solidFill>
                  <a:schemeClr val="tx1"/>
                </a:solidFill>
              </a:rPr>
              <a:t>Linux</a:t>
            </a:r>
            <a:r>
              <a:rPr lang="zh-CN" altLang="en-US" dirty="0" smtClean="0">
                <a:solidFill>
                  <a:schemeClr val="tx1"/>
                </a:solidFill>
              </a:rPr>
              <a:t>：</a:t>
            </a:r>
            <a:r>
              <a:rPr lang="en-US" altLang="zh-CN" dirty="0" err="1" smtClean="0">
                <a:solidFill>
                  <a:schemeClr val="tx1"/>
                </a:solidFill>
              </a:rPr>
              <a:t>ext</a:t>
            </a:r>
            <a:r>
              <a:rPr lang="en-US" altLang="zh-CN" dirty="0" smtClean="0">
                <a:solidFill>
                  <a:schemeClr val="tx1"/>
                </a:solidFill>
              </a:rPr>
              <a:t>, ext2, ext3, ext4, </a:t>
            </a:r>
            <a:r>
              <a:rPr lang="en-US" altLang="zh-CN" dirty="0" err="1" smtClean="0">
                <a:solidFill>
                  <a:schemeClr val="tx1"/>
                </a:solidFill>
              </a:rPr>
              <a:t>ReiserFS</a:t>
            </a:r>
            <a:r>
              <a:rPr lang="en-US" altLang="zh-CN" dirty="0" smtClean="0">
                <a:solidFill>
                  <a:schemeClr val="tx1"/>
                </a:solidFill>
              </a:rPr>
              <a:t>, …..</a:t>
            </a:r>
          </a:p>
          <a:p>
            <a:r>
              <a:rPr lang="en-US" altLang="zh-CN" dirty="0" smtClean="0">
                <a:solidFill>
                  <a:schemeClr val="tx1"/>
                </a:solidFill>
              </a:rPr>
              <a:t>Windows: fat, fat32, NTFS</a:t>
            </a:r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82" name="Group 13"/>
          <p:cNvGrpSpPr>
            <a:grpSpLocks/>
          </p:cNvGrpSpPr>
          <p:nvPr/>
        </p:nvGrpSpPr>
        <p:grpSpPr bwMode="auto">
          <a:xfrm>
            <a:off x="3128714" y="5661744"/>
            <a:ext cx="5619750" cy="863600"/>
            <a:chOff x="1568" y="3340"/>
            <a:chExt cx="3540" cy="544"/>
          </a:xfrm>
        </p:grpSpPr>
        <p:sp>
          <p:nvSpPr>
            <p:cNvPr id="83" name="Text Box 14"/>
            <p:cNvSpPr txBox="1">
              <a:spLocks noChangeArrowheads="1"/>
            </p:cNvSpPr>
            <p:nvPr/>
          </p:nvSpPr>
          <p:spPr bwMode="auto">
            <a:xfrm>
              <a:off x="1568" y="3431"/>
              <a:ext cx="3540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>
                  <a:latin typeface="宋体" charset="-122"/>
                </a:rPr>
                <a:t>0110 100111010 100110110110111 010110100110</a:t>
              </a:r>
            </a:p>
          </p:txBody>
        </p:sp>
        <p:cxnSp>
          <p:nvCxnSpPr>
            <p:cNvPr id="84" name="AutoShape 15"/>
            <p:cNvCxnSpPr>
              <a:cxnSpLocks noChangeShapeType="1"/>
            </p:cNvCxnSpPr>
            <p:nvPr/>
          </p:nvCxnSpPr>
          <p:spPr bwMode="auto">
            <a:xfrm rot="10800000" flipH="1" flipV="1">
              <a:off x="1587" y="3552"/>
              <a:ext cx="1792" cy="121"/>
            </a:xfrm>
            <a:prstGeom prst="curvedConnector4">
              <a:avLst>
                <a:gd name="adj1" fmla="val -8037"/>
                <a:gd name="adj2" fmla="val 219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5" name="Line 16"/>
            <p:cNvSpPr>
              <a:spLocks noChangeShapeType="1"/>
            </p:cNvSpPr>
            <p:nvPr/>
          </p:nvSpPr>
          <p:spPr bwMode="auto">
            <a:xfrm>
              <a:off x="2250" y="3340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86" name="Line 17"/>
            <p:cNvSpPr>
              <a:spLocks noChangeShapeType="1"/>
            </p:cNvSpPr>
            <p:nvPr/>
          </p:nvSpPr>
          <p:spPr bwMode="auto">
            <a:xfrm>
              <a:off x="2250" y="3340"/>
              <a:ext cx="21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87" name="Line 18"/>
            <p:cNvSpPr>
              <a:spLocks noChangeShapeType="1"/>
            </p:cNvSpPr>
            <p:nvPr/>
          </p:nvSpPr>
          <p:spPr bwMode="auto">
            <a:xfrm>
              <a:off x="4382" y="3340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88" name="Line 19"/>
            <p:cNvSpPr>
              <a:spLocks noChangeShapeType="1"/>
            </p:cNvSpPr>
            <p:nvPr/>
          </p:nvSpPr>
          <p:spPr bwMode="auto">
            <a:xfrm>
              <a:off x="4382" y="3657"/>
              <a:ext cx="0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89" name="Line 20"/>
            <p:cNvSpPr>
              <a:spLocks noChangeShapeType="1"/>
            </p:cNvSpPr>
            <p:nvPr/>
          </p:nvSpPr>
          <p:spPr bwMode="auto">
            <a:xfrm>
              <a:off x="4377" y="3794"/>
              <a:ext cx="7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90" name="Line 21"/>
            <p:cNvSpPr>
              <a:spLocks noChangeShapeType="1"/>
            </p:cNvSpPr>
            <p:nvPr/>
          </p:nvSpPr>
          <p:spPr bwMode="auto">
            <a:xfrm>
              <a:off x="3701" y="365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91" name="Line 22"/>
            <p:cNvSpPr>
              <a:spLocks noChangeShapeType="1"/>
            </p:cNvSpPr>
            <p:nvPr/>
          </p:nvSpPr>
          <p:spPr bwMode="auto">
            <a:xfrm flipH="1">
              <a:off x="2839" y="3884"/>
              <a:ext cx="8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93" name="Line 23"/>
            <p:cNvSpPr>
              <a:spLocks noChangeShapeType="1"/>
            </p:cNvSpPr>
            <p:nvPr/>
          </p:nvSpPr>
          <p:spPr bwMode="auto">
            <a:xfrm flipV="1">
              <a:off x="2839" y="3657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71600" y="3970332"/>
            <a:ext cx="8058119" cy="610796"/>
            <a:chOff x="861451" y="992017"/>
            <a:chExt cx="8058119" cy="610796"/>
          </a:xfrm>
        </p:grpSpPr>
        <p:sp>
          <p:nvSpPr>
            <p:cNvPr id="96" name="Text Box 48"/>
            <p:cNvSpPr txBox="1">
              <a:spLocks noChangeArrowheads="1"/>
            </p:cNvSpPr>
            <p:nvPr/>
          </p:nvSpPr>
          <p:spPr bwMode="auto">
            <a:xfrm>
              <a:off x="861451" y="992017"/>
              <a:ext cx="6768355" cy="606271"/>
            </a:xfrm>
            <a:prstGeom prst="rect">
              <a:avLst/>
            </a:prstGeom>
            <a:solidFill>
              <a:schemeClr val="bg1">
                <a:lumMod val="50000"/>
                <a:alpha val="8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zh-CN" altLang="en-US" b="1">
                  <a:latin typeface="宋体" charset="-122"/>
                </a:rPr>
                <a:t>虚拟文件系统</a:t>
              </a:r>
              <a:r>
                <a:rPr lang="en-US" altLang="zh-CN" b="1">
                  <a:latin typeface="宋体" charset="-122"/>
                </a:rPr>
                <a:t>vfs</a:t>
              </a:r>
            </a:p>
            <a:p>
              <a:pPr algn="ctr" eaLnBrk="1" hangingPunct="1">
                <a:lnSpc>
                  <a:spcPct val="70000"/>
                </a:lnSpc>
                <a:spcBef>
                  <a:spcPct val="50000"/>
                </a:spcBef>
              </a:pPr>
              <a:endParaRPr lang="zh-CN" altLang="en-US" b="1">
                <a:latin typeface="宋体" charset="-122"/>
              </a:endParaRPr>
            </a:p>
          </p:txBody>
        </p:sp>
        <p:sp>
          <p:nvSpPr>
            <p:cNvPr id="97" name="Text Box 49"/>
            <p:cNvSpPr txBox="1">
              <a:spLocks noChangeArrowheads="1"/>
            </p:cNvSpPr>
            <p:nvPr/>
          </p:nvSpPr>
          <p:spPr bwMode="auto">
            <a:xfrm>
              <a:off x="2314576" y="1244253"/>
              <a:ext cx="628024" cy="356972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ext2</a:t>
              </a:r>
            </a:p>
          </p:txBody>
        </p:sp>
        <p:sp>
          <p:nvSpPr>
            <p:cNvPr id="98" name="Text Box 50"/>
            <p:cNvSpPr txBox="1">
              <a:spLocks noChangeArrowheads="1"/>
            </p:cNvSpPr>
            <p:nvPr/>
          </p:nvSpPr>
          <p:spPr bwMode="auto">
            <a:xfrm>
              <a:off x="3178176" y="1244253"/>
              <a:ext cx="628024" cy="356972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ext3</a:t>
              </a:r>
            </a:p>
          </p:txBody>
        </p:sp>
        <p:sp>
          <p:nvSpPr>
            <p:cNvPr id="99" name="Text Box 51"/>
            <p:cNvSpPr txBox="1">
              <a:spLocks noChangeArrowheads="1"/>
            </p:cNvSpPr>
            <p:nvPr/>
          </p:nvSpPr>
          <p:spPr bwMode="auto">
            <a:xfrm>
              <a:off x="898526" y="1241078"/>
              <a:ext cx="1096101" cy="356972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 dirty="0" err="1">
                  <a:latin typeface="宋体" charset="-122"/>
                </a:rPr>
                <a:t>ReiserFS</a:t>
              </a:r>
              <a:endParaRPr lang="en-US" altLang="zh-CN" b="1" dirty="0">
                <a:latin typeface="宋体" charset="-122"/>
              </a:endParaRPr>
            </a:p>
          </p:txBody>
        </p:sp>
        <p:sp>
          <p:nvSpPr>
            <p:cNvPr id="100" name="Text Box 52"/>
            <p:cNvSpPr txBox="1">
              <a:spLocks noChangeArrowheads="1"/>
            </p:cNvSpPr>
            <p:nvPr/>
          </p:nvSpPr>
          <p:spPr bwMode="auto">
            <a:xfrm>
              <a:off x="3995738" y="1241078"/>
              <a:ext cx="745043" cy="356972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tmpfs</a:t>
              </a:r>
            </a:p>
          </p:txBody>
        </p:sp>
        <p:sp>
          <p:nvSpPr>
            <p:cNvPr id="101" name="Text Box 53"/>
            <p:cNvSpPr txBox="1">
              <a:spLocks noChangeArrowheads="1"/>
            </p:cNvSpPr>
            <p:nvPr/>
          </p:nvSpPr>
          <p:spPr bwMode="auto">
            <a:xfrm>
              <a:off x="4994276" y="1245841"/>
              <a:ext cx="628024" cy="356972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proc</a:t>
              </a:r>
            </a:p>
          </p:txBody>
        </p:sp>
        <p:sp>
          <p:nvSpPr>
            <p:cNvPr id="102" name="Text Box 54"/>
            <p:cNvSpPr txBox="1">
              <a:spLocks noChangeArrowheads="1"/>
            </p:cNvSpPr>
            <p:nvPr/>
          </p:nvSpPr>
          <p:spPr bwMode="auto">
            <a:xfrm>
              <a:off x="5795963" y="1241078"/>
              <a:ext cx="745043" cy="356972"/>
            </a:xfrm>
            <a:prstGeom prst="rect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>
                  <a:latin typeface="宋体" charset="-122"/>
                </a:rPr>
                <a:t>sysfs</a:t>
              </a:r>
            </a:p>
          </p:txBody>
        </p:sp>
        <p:sp>
          <p:nvSpPr>
            <p:cNvPr id="103" name="Line 55"/>
            <p:cNvSpPr>
              <a:spLocks noChangeShapeType="1"/>
            </p:cNvSpPr>
            <p:nvPr/>
          </p:nvSpPr>
          <p:spPr bwMode="auto">
            <a:xfrm>
              <a:off x="6875463" y="1412529"/>
              <a:ext cx="647700" cy="0"/>
            </a:xfrm>
            <a:prstGeom prst="line">
              <a:avLst/>
            </a:prstGeom>
            <a:noFill/>
            <a:ln w="57150">
              <a:solidFill>
                <a:schemeClr val="tx1">
                  <a:lumMod val="95000"/>
                  <a:lumOff val="5000"/>
                </a:schemeClr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04" name="Text Box 56"/>
            <p:cNvSpPr txBox="1">
              <a:spLocks noChangeArrowheads="1"/>
            </p:cNvSpPr>
            <p:nvPr/>
          </p:nvSpPr>
          <p:spPr bwMode="auto">
            <a:xfrm>
              <a:off x="7829881" y="1099791"/>
              <a:ext cx="1089689" cy="3569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7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b="1" dirty="0">
                  <a:latin typeface="宋体" charset="-122"/>
                </a:rPr>
                <a:t>文件系统</a:t>
              </a:r>
            </a:p>
          </p:txBody>
        </p:sp>
        <p:sp>
          <p:nvSpPr>
            <p:cNvPr id="105" name="AutoShape 57"/>
            <p:cNvSpPr>
              <a:spLocks/>
            </p:cNvSpPr>
            <p:nvPr/>
          </p:nvSpPr>
          <p:spPr bwMode="auto">
            <a:xfrm>
              <a:off x="7668344" y="1124397"/>
              <a:ext cx="224697" cy="388012"/>
            </a:xfrm>
            <a:prstGeom prst="rightBrace">
              <a:avLst>
                <a:gd name="adj1" fmla="val 37363"/>
                <a:gd name="adj2" fmla="val 3913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70000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79200" tIns="39600" rIns="79200" bIns="39600" anchor="ctr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112" name="Group 24"/>
          <p:cNvGrpSpPr>
            <a:grpSpLocks/>
          </p:cNvGrpSpPr>
          <p:nvPr/>
        </p:nvGrpSpPr>
        <p:grpSpPr bwMode="auto">
          <a:xfrm>
            <a:off x="827584" y="1340768"/>
            <a:ext cx="7056438" cy="2566988"/>
            <a:chOff x="158" y="1042"/>
            <a:chExt cx="4445" cy="1617"/>
          </a:xfrm>
        </p:grpSpPr>
        <p:pic>
          <p:nvPicPr>
            <p:cNvPr id="113" name="Picture 25" descr="2008010321164729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5" y="1344"/>
              <a:ext cx="1452" cy="1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4" name="AutoShape 26"/>
            <p:cNvSpPr>
              <a:spLocks noChangeArrowheads="1"/>
            </p:cNvSpPr>
            <p:nvPr/>
          </p:nvSpPr>
          <p:spPr bwMode="auto">
            <a:xfrm>
              <a:off x="158" y="1042"/>
              <a:ext cx="1362" cy="1481"/>
            </a:xfrm>
            <a:prstGeom prst="cloudCallout">
              <a:avLst>
                <a:gd name="adj1" fmla="val 99394"/>
                <a:gd name="adj2" fmla="val -1841"/>
              </a:avLst>
            </a:prstGeom>
            <a:solidFill>
              <a:schemeClr val="tx1">
                <a:alpha val="14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/>
            <a:lstStyle/>
            <a:p>
              <a:pPr defTabSz="801688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zh-CN" sz="2000">
                  <a:latin typeface="宋体" charset="-122"/>
                  <a:ea typeface="宋体" charset="-122"/>
                </a:rPr>
                <a:t>/</a:t>
              </a:r>
            </a:p>
            <a:p>
              <a:pPr defTabSz="801688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zh-CN" sz="2000">
                  <a:latin typeface="宋体" charset="-122"/>
                  <a:ea typeface="宋体" charset="-122"/>
                </a:rPr>
                <a:t> -/etc</a:t>
              </a:r>
            </a:p>
            <a:p>
              <a:pPr defTabSz="801688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zh-CN" sz="2000">
                  <a:latin typeface="宋体" charset="-122"/>
                  <a:ea typeface="宋体" charset="-122"/>
                </a:rPr>
                <a:t>    -/ssh</a:t>
              </a:r>
            </a:p>
            <a:p>
              <a:pPr defTabSz="801688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zh-CN" sz="2000">
                  <a:latin typeface="宋体" charset="-122"/>
                  <a:ea typeface="宋体" charset="-122"/>
                </a:rPr>
                <a:t> -/bin</a:t>
              </a:r>
            </a:p>
            <a:p>
              <a:pPr defTabSz="801688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zh-CN" sz="2000">
                  <a:latin typeface="宋体" charset="-122"/>
                  <a:ea typeface="宋体" charset="-122"/>
                </a:rPr>
                <a:t> -/home</a:t>
              </a:r>
            </a:p>
            <a:p>
              <a:pPr defTabSz="801688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zh-CN" sz="2000">
                  <a:latin typeface="宋体" charset="-122"/>
                  <a:ea typeface="宋体" charset="-122"/>
                </a:rPr>
                <a:t>    -/wang</a:t>
              </a:r>
            </a:p>
            <a:p>
              <a:pPr defTabSz="801688">
                <a:lnSpc>
                  <a:spcPct val="30000"/>
                </a:lnSpc>
                <a:spcBef>
                  <a:spcPct val="50000"/>
                </a:spcBef>
              </a:pPr>
              <a:r>
                <a:rPr lang="en-US" altLang="zh-CN" sz="2000">
                  <a:latin typeface="宋体" charset="-122"/>
                  <a:ea typeface="宋体" charset="-122"/>
                </a:rPr>
                <a:t> -/boot</a:t>
              </a:r>
            </a:p>
            <a:p>
              <a:pPr algn="ctr" defTabSz="801688">
                <a:lnSpc>
                  <a:spcPct val="30000"/>
                </a:lnSpc>
                <a:spcBef>
                  <a:spcPct val="50000"/>
                </a:spcBef>
              </a:pPr>
              <a:endParaRPr lang="zh-CN" altLang="en-US" sz="2000">
                <a:latin typeface="宋体" charset="-122"/>
                <a:ea typeface="宋体" charset="-122"/>
              </a:endParaRPr>
            </a:p>
          </p:txBody>
        </p:sp>
        <p:sp>
          <p:nvSpPr>
            <p:cNvPr id="115" name="Line 27"/>
            <p:cNvSpPr>
              <a:spLocks noChangeShapeType="1"/>
            </p:cNvSpPr>
            <p:nvPr/>
          </p:nvSpPr>
          <p:spPr bwMode="auto">
            <a:xfrm flipV="1">
              <a:off x="431" y="2222"/>
              <a:ext cx="1904" cy="4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16" name="Line 28"/>
            <p:cNvSpPr>
              <a:spLocks noChangeShapeType="1"/>
            </p:cNvSpPr>
            <p:nvPr/>
          </p:nvSpPr>
          <p:spPr bwMode="auto">
            <a:xfrm>
              <a:off x="3605" y="2161"/>
              <a:ext cx="998" cy="4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117" name="Group 29"/>
          <p:cNvGrpSpPr>
            <a:grpSpLocks/>
          </p:cNvGrpSpPr>
          <p:nvPr/>
        </p:nvGrpSpPr>
        <p:grpSpPr bwMode="auto">
          <a:xfrm>
            <a:off x="8556625" y="2420888"/>
            <a:ext cx="449263" cy="3951287"/>
            <a:chOff x="5390" y="1657"/>
            <a:chExt cx="283" cy="2489"/>
          </a:xfrm>
        </p:grpSpPr>
        <p:sp>
          <p:nvSpPr>
            <p:cNvPr id="118" name="Text Box 30"/>
            <p:cNvSpPr txBox="1">
              <a:spLocks noChangeArrowheads="1"/>
            </p:cNvSpPr>
            <p:nvPr/>
          </p:nvSpPr>
          <p:spPr bwMode="auto">
            <a:xfrm>
              <a:off x="5390" y="3042"/>
              <a:ext cx="282" cy="1104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900" b="1" dirty="0">
                  <a:latin typeface="宋体" charset="-122"/>
                </a:rPr>
                <a:t>1.</a:t>
              </a:r>
              <a:r>
                <a:rPr lang="zh-CN" altLang="en-US" sz="1900" b="1" dirty="0">
                  <a:latin typeface="宋体" charset="-122"/>
                </a:rPr>
                <a:t>组织存放数据</a:t>
              </a:r>
            </a:p>
          </p:txBody>
        </p:sp>
        <p:sp>
          <p:nvSpPr>
            <p:cNvPr id="119" name="Text Box 31"/>
            <p:cNvSpPr txBox="1">
              <a:spLocks noChangeArrowheads="1"/>
            </p:cNvSpPr>
            <p:nvPr/>
          </p:nvSpPr>
          <p:spPr bwMode="auto">
            <a:xfrm>
              <a:off x="5391" y="1657"/>
              <a:ext cx="282" cy="804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900" b="1" dirty="0">
                  <a:latin typeface="宋体" charset="-122"/>
                </a:rPr>
                <a:t>2.</a:t>
              </a:r>
              <a:r>
                <a:rPr lang="zh-CN" altLang="en-US" sz="1900" b="1" dirty="0">
                  <a:latin typeface="宋体" charset="-122"/>
                </a:rPr>
                <a:t>直观映射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800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33" grpId="0" animBg="1"/>
      <p:bldP spid="3" grpId="0"/>
      <p:bldP spid="3" grpId="1"/>
      <p:bldP spid="80" grpId="0"/>
      <p:bldP spid="80" grpId="1"/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3419275" y="116632"/>
            <a:ext cx="2880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endParaRPr lang="zh-CN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764704"/>
            <a:ext cx="4424908" cy="582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87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2340277" y="116632"/>
            <a:ext cx="4968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r>
              <a:rPr lang="en-US" altLang="zh-CN" sz="2800" dirty="0"/>
              <a:t>——</a:t>
            </a:r>
            <a:r>
              <a:rPr lang="zh-CN" altLang="en-US" sz="2800" dirty="0" smtClean="0"/>
              <a:t>目录结构</a:t>
            </a:r>
            <a:endParaRPr lang="zh-CN" altLang="en-US" sz="2800" dirty="0"/>
          </a:p>
        </p:txBody>
      </p:sp>
      <p:sp>
        <p:nvSpPr>
          <p:cNvPr id="2" name="Rectangle 4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101" name="Picture 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7933"/>
            <a:ext cx="8202149" cy="3167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" name="TextBox 80"/>
          <p:cNvSpPr txBox="1"/>
          <p:nvPr/>
        </p:nvSpPr>
        <p:spPr>
          <a:xfrm>
            <a:off x="1547664" y="908720"/>
            <a:ext cx="6218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安装完</a:t>
            </a:r>
            <a:r>
              <a:rPr lang="en-US" altLang="zh-CN" dirty="0" smtClean="0"/>
              <a:t>Linux</a:t>
            </a:r>
            <a:r>
              <a:rPr lang="zh-CN" altLang="en-US" dirty="0" smtClean="0"/>
              <a:t>后，根分区上的文件系统目录就是一棵倒树结构</a:t>
            </a:r>
            <a:endParaRPr lang="en-US" altLang="zh-CN" dirty="0" smtClean="0"/>
          </a:p>
          <a:p>
            <a:r>
              <a:rPr lang="zh-CN" altLang="en-US" dirty="0" smtClean="0"/>
              <a:t>目录就是存放文件和目录的场所，否则就是文件；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85420" y="5845914"/>
            <a:ext cx="4342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一些重要目录和文件的介绍参见书本</a:t>
            </a:r>
            <a:r>
              <a:rPr lang="en-US" altLang="zh-CN" dirty="0" smtClean="0"/>
              <a:t>50</a:t>
            </a:r>
            <a:r>
              <a:rPr lang="zh-CN" altLang="en-US" dirty="0" smtClean="0"/>
              <a:t>页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815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81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2340277" y="116632"/>
            <a:ext cx="4968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文件分类</a:t>
            </a:r>
            <a:endParaRPr lang="zh-CN" altLang="en-US" sz="2800" dirty="0"/>
          </a:p>
        </p:txBody>
      </p:sp>
      <p:sp>
        <p:nvSpPr>
          <p:cNvPr id="2" name="Rectangle 4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68760"/>
            <a:ext cx="5314920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645024"/>
            <a:ext cx="4758766" cy="223224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59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2340277" y="116632"/>
            <a:ext cx="4968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文件权限</a:t>
            </a:r>
            <a:endParaRPr lang="zh-CN" altLang="en-US" sz="2800" dirty="0"/>
          </a:p>
        </p:txBody>
      </p:sp>
      <p:sp>
        <p:nvSpPr>
          <p:cNvPr id="2" name="Rectangle 4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6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91" y="1412130"/>
            <a:ext cx="8202613" cy="175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3952304" y="4723655"/>
            <a:ext cx="4645025" cy="1152525"/>
            <a:chOff x="1701" y="2976"/>
            <a:chExt cx="2926" cy="726"/>
          </a:xfrm>
        </p:grpSpPr>
        <p:sp>
          <p:nvSpPr>
            <p:cNvPr id="8" name="Text Box 35"/>
            <p:cNvSpPr txBox="1">
              <a:spLocks noChangeArrowheads="1"/>
            </p:cNvSpPr>
            <p:nvPr/>
          </p:nvSpPr>
          <p:spPr bwMode="auto">
            <a:xfrm>
              <a:off x="1701" y="3076"/>
              <a:ext cx="2926" cy="6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6000" b="1" u="sng">
                  <a:latin typeface="宋体" charset="-122"/>
                </a:rPr>
                <a:t>4</a:t>
              </a:r>
              <a:r>
                <a:rPr lang="en-US" altLang="zh-CN" sz="2000" b="1" u="sng">
                  <a:latin typeface="宋体" charset="-122"/>
                </a:rPr>
                <a:t> </a:t>
              </a:r>
              <a:r>
                <a:rPr lang="en-US" altLang="zh-CN" sz="6000" b="1" u="sng">
                  <a:latin typeface="宋体" charset="-122"/>
                </a:rPr>
                <a:t>2</a:t>
              </a:r>
              <a:r>
                <a:rPr lang="en-US" altLang="zh-CN" sz="2000" b="1" u="sng">
                  <a:latin typeface="宋体" charset="-122"/>
                </a:rPr>
                <a:t> </a:t>
              </a:r>
              <a:r>
                <a:rPr lang="en-US" altLang="zh-CN" sz="6000" b="1" u="sng">
                  <a:latin typeface="宋体" charset="-122"/>
                </a:rPr>
                <a:t>1</a:t>
              </a:r>
              <a:r>
                <a:rPr lang="en-US" altLang="zh-CN" sz="2000" b="1">
                  <a:latin typeface="宋体" charset="-122"/>
                </a:rPr>
                <a:t> </a:t>
              </a:r>
              <a:r>
                <a:rPr lang="en-US" altLang="zh-CN" sz="6000" b="1" u="sng">
                  <a:solidFill>
                    <a:schemeClr val="accent2"/>
                  </a:solidFill>
                  <a:latin typeface="宋体" charset="-122"/>
                </a:rPr>
                <a:t>4</a:t>
              </a:r>
              <a:r>
                <a:rPr lang="en-US" altLang="zh-CN" sz="2000" b="1" u="sng">
                  <a:solidFill>
                    <a:schemeClr val="accent2"/>
                  </a:solidFill>
                  <a:latin typeface="宋体" charset="-122"/>
                </a:rPr>
                <a:t> </a:t>
              </a:r>
              <a:r>
                <a:rPr lang="en-US" altLang="zh-CN" sz="6000" b="1" u="sng">
                  <a:solidFill>
                    <a:schemeClr val="accent2"/>
                  </a:solidFill>
                  <a:latin typeface="宋体" charset="-122"/>
                </a:rPr>
                <a:t>2</a:t>
              </a:r>
              <a:r>
                <a:rPr lang="en-US" altLang="zh-CN" sz="2000" b="1" u="sng">
                  <a:solidFill>
                    <a:schemeClr val="accent2"/>
                  </a:solidFill>
                  <a:latin typeface="宋体" charset="-122"/>
                </a:rPr>
                <a:t> </a:t>
              </a:r>
              <a:r>
                <a:rPr lang="en-US" altLang="zh-CN" sz="6000" b="1" u="sng">
                  <a:solidFill>
                    <a:schemeClr val="accent2"/>
                  </a:solidFill>
                  <a:latin typeface="宋体" charset="-122"/>
                </a:rPr>
                <a:t>1</a:t>
              </a:r>
              <a:r>
                <a:rPr lang="en-US" altLang="zh-CN" sz="2000" b="1">
                  <a:latin typeface="宋体" charset="-122"/>
                </a:rPr>
                <a:t> </a:t>
              </a:r>
              <a:r>
                <a:rPr lang="en-US" altLang="zh-CN" sz="6000" b="1" u="sng">
                  <a:solidFill>
                    <a:schemeClr val="folHlink"/>
                  </a:solidFill>
                  <a:latin typeface="宋体" charset="-122"/>
                </a:rPr>
                <a:t>4</a:t>
              </a:r>
              <a:r>
                <a:rPr lang="en-US" altLang="zh-CN" sz="2000" b="1" u="sng">
                  <a:solidFill>
                    <a:schemeClr val="folHlink"/>
                  </a:solidFill>
                  <a:latin typeface="宋体" charset="-122"/>
                </a:rPr>
                <a:t> </a:t>
              </a:r>
              <a:r>
                <a:rPr lang="en-US" altLang="zh-CN" sz="6000" b="1" u="sng">
                  <a:solidFill>
                    <a:schemeClr val="folHlink"/>
                  </a:solidFill>
                  <a:latin typeface="宋体" charset="-122"/>
                </a:rPr>
                <a:t>2</a:t>
              </a:r>
              <a:r>
                <a:rPr lang="en-US" altLang="zh-CN" sz="2000" b="1" u="sng">
                  <a:solidFill>
                    <a:schemeClr val="folHlink"/>
                  </a:solidFill>
                  <a:latin typeface="宋体" charset="-122"/>
                </a:rPr>
                <a:t> </a:t>
              </a:r>
              <a:r>
                <a:rPr lang="en-US" altLang="zh-CN" sz="6000" b="1" u="sng">
                  <a:solidFill>
                    <a:schemeClr val="folHlink"/>
                  </a:solidFill>
                  <a:latin typeface="宋体" charset="-122"/>
                </a:rPr>
                <a:t>1</a:t>
              </a:r>
            </a:p>
          </p:txBody>
        </p:sp>
        <p:sp>
          <p:nvSpPr>
            <p:cNvPr id="9" name="Line 36"/>
            <p:cNvSpPr>
              <a:spLocks noChangeShapeType="1"/>
            </p:cNvSpPr>
            <p:nvPr/>
          </p:nvSpPr>
          <p:spPr bwMode="auto">
            <a:xfrm flipV="1">
              <a:off x="1837" y="2976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0" name="Line 37"/>
            <p:cNvSpPr>
              <a:spLocks noChangeShapeType="1"/>
            </p:cNvSpPr>
            <p:nvPr/>
          </p:nvSpPr>
          <p:spPr bwMode="auto">
            <a:xfrm flipV="1">
              <a:off x="2200" y="2976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1" name="Line 38"/>
            <p:cNvSpPr>
              <a:spLocks noChangeShapeType="1"/>
            </p:cNvSpPr>
            <p:nvPr/>
          </p:nvSpPr>
          <p:spPr bwMode="auto">
            <a:xfrm flipV="1">
              <a:off x="2517" y="2976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2" name="Line 39"/>
            <p:cNvSpPr>
              <a:spLocks noChangeShapeType="1"/>
            </p:cNvSpPr>
            <p:nvPr/>
          </p:nvSpPr>
          <p:spPr bwMode="auto">
            <a:xfrm flipV="1">
              <a:off x="2789" y="2976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3" name="Line 40"/>
            <p:cNvSpPr>
              <a:spLocks noChangeShapeType="1"/>
            </p:cNvSpPr>
            <p:nvPr/>
          </p:nvSpPr>
          <p:spPr bwMode="auto">
            <a:xfrm flipV="1">
              <a:off x="3152" y="2976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4" name="Line 41"/>
            <p:cNvSpPr>
              <a:spLocks noChangeShapeType="1"/>
            </p:cNvSpPr>
            <p:nvPr/>
          </p:nvSpPr>
          <p:spPr bwMode="auto">
            <a:xfrm flipV="1">
              <a:off x="3470" y="2976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5" name="Line 42"/>
            <p:cNvSpPr>
              <a:spLocks noChangeShapeType="1"/>
            </p:cNvSpPr>
            <p:nvPr/>
          </p:nvSpPr>
          <p:spPr bwMode="auto">
            <a:xfrm flipV="1">
              <a:off x="3787" y="2976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6" name="Line 43"/>
            <p:cNvSpPr>
              <a:spLocks noChangeShapeType="1"/>
            </p:cNvSpPr>
            <p:nvPr/>
          </p:nvSpPr>
          <p:spPr bwMode="auto">
            <a:xfrm flipV="1">
              <a:off x="4105" y="2976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17" name="Line 44"/>
            <p:cNvSpPr>
              <a:spLocks noChangeShapeType="1"/>
            </p:cNvSpPr>
            <p:nvPr/>
          </p:nvSpPr>
          <p:spPr bwMode="auto">
            <a:xfrm flipV="1">
              <a:off x="4422" y="2976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18" name="Text Box 45"/>
          <p:cNvSpPr txBox="1">
            <a:spLocks noChangeArrowheads="1"/>
          </p:cNvSpPr>
          <p:nvPr/>
        </p:nvSpPr>
        <p:spPr bwMode="auto">
          <a:xfrm>
            <a:off x="3952304" y="5747593"/>
            <a:ext cx="4645025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14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9200" tIns="39600" rIns="79200" bIns="39600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6000" b="1">
                <a:latin typeface="宋体" charset="-122"/>
              </a:rPr>
              <a:t> </a:t>
            </a:r>
            <a:r>
              <a:rPr lang="zh-CN" altLang="en-US" sz="2000" b="1">
                <a:latin typeface="宋体" charset="-122"/>
              </a:rPr>
              <a:t> </a:t>
            </a:r>
            <a:r>
              <a:rPr lang="en-US" altLang="zh-CN" sz="6000" b="1">
                <a:latin typeface="宋体" charset="-122"/>
              </a:rPr>
              <a:t>7</a:t>
            </a:r>
            <a:r>
              <a:rPr lang="en-US" altLang="zh-CN" sz="2000" b="1">
                <a:latin typeface="宋体" charset="-122"/>
              </a:rPr>
              <a:t> </a:t>
            </a:r>
            <a:r>
              <a:rPr lang="en-US" altLang="zh-CN" sz="6000" b="1">
                <a:latin typeface="宋体" charset="-122"/>
              </a:rPr>
              <a:t> </a:t>
            </a:r>
            <a:r>
              <a:rPr lang="en-US" altLang="zh-CN" sz="2000" b="1">
                <a:latin typeface="宋体" charset="-122"/>
              </a:rPr>
              <a:t> </a:t>
            </a:r>
            <a:r>
              <a:rPr lang="en-US" altLang="zh-CN" sz="6000" b="1">
                <a:solidFill>
                  <a:schemeClr val="accent2"/>
                </a:solidFill>
                <a:latin typeface="宋体" charset="-122"/>
              </a:rPr>
              <a:t> </a:t>
            </a:r>
            <a:r>
              <a:rPr lang="en-US" altLang="zh-CN" sz="2000" b="1">
                <a:solidFill>
                  <a:schemeClr val="accent2"/>
                </a:solidFill>
                <a:latin typeface="宋体" charset="-122"/>
              </a:rPr>
              <a:t> </a:t>
            </a:r>
            <a:r>
              <a:rPr lang="en-US" altLang="zh-CN" sz="6000" b="1">
                <a:solidFill>
                  <a:schemeClr val="accent2"/>
                </a:solidFill>
                <a:latin typeface="宋体" charset="-122"/>
              </a:rPr>
              <a:t>7</a:t>
            </a:r>
            <a:r>
              <a:rPr lang="en-US" altLang="zh-CN" sz="2000" b="1">
                <a:solidFill>
                  <a:schemeClr val="accent2"/>
                </a:solidFill>
                <a:latin typeface="宋体" charset="-122"/>
              </a:rPr>
              <a:t> </a:t>
            </a:r>
            <a:r>
              <a:rPr lang="en-US" altLang="zh-CN" sz="6000" b="1">
                <a:solidFill>
                  <a:schemeClr val="accent2"/>
                </a:solidFill>
                <a:latin typeface="宋体" charset="-122"/>
              </a:rPr>
              <a:t> </a:t>
            </a:r>
            <a:r>
              <a:rPr lang="en-US" altLang="zh-CN" sz="2000" b="1">
                <a:latin typeface="宋体" charset="-122"/>
              </a:rPr>
              <a:t> </a:t>
            </a:r>
            <a:r>
              <a:rPr lang="en-US" altLang="zh-CN" sz="6000" b="1">
                <a:solidFill>
                  <a:schemeClr val="folHlink"/>
                </a:solidFill>
                <a:latin typeface="宋体" charset="-122"/>
              </a:rPr>
              <a:t> </a:t>
            </a:r>
            <a:r>
              <a:rPr lang="en-US" altLang="zh-CN" sz="2000" b="1">
                <a:solidFill>
                  <a:schemeClr val="folHlink"/>
                </a:solidFill>
                <a:latin typeface="宋体" charset="-122"/>
              </a:rPr>
              <a:t> </a:t>
            </a:r>
            <a:r>
              <a:rPr lang="en-US" altLang="zh-CN" sz="6000" b="1">
                <a:solidFill>
                  <a:schemeClr val="folHlink"/>
                </a:solidFill>
                <a:latin typeface="宋体" charset="-122"/>
              </a:rPr>
              <a:t>7</a:t>
            </a:r>
            <a:r>
              <a:rPr lang="en-US" altLang="zh-CN" sz="2000" b="1">
                <a:solidFill>
                  <a:schemeClr val="folHlink"/>
                </a:solidFill>
                <a:latin typeface="宋体" charset="-122"/>
              </a:rPr>
              <a:t> </a:t>
            </a:r>
            <a:r>
              <a:rPr lang="en-US" altLang="zh-CN" sz="6000" b="1">
                <a:solidFill>
                  <a:schemeClr val="folHlink"/>
                </a:solidFill>
                <a:latin typeface="宋体" charset="-122"/>
              </a:rPr>
              <a:t> </a:t>
            </a:r>
          </a:p>
        </p:txBody>
      </p:sp>
      <p:sp>
        <p:nvSpPr>
          <p:cNvPr id="19" name="Text Box 46"/>
          <p:cNvSpPr txBox="1">
            <a:spLocks noChangeArrowheads="1"/>
          </p:cNvSpPr>
          <p:nvPr/>
        </p:nvSpPr>
        <p:spPr bwMode="auto">
          <a:xfrm>
            <a:off x="3952304" y="3067893"/>
            <a:ext cx="4645025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14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9200" tIns="39600" rIns="79200" bIns="39600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6000" b="1">
                <a:latin typeface="宋体" charset="-122"/>
              </a:rPr>
              <a:t>1</a:t>
            </a:r>
            <a:r>
              <a:rPr lang="en-US" altLang="zh-CN" sz="2000" b="1">
                <a:latin typeface="宋体" charset="-122"/>
              </a:rPr>
              <a:t> </a:t>
            </a:r>
            <a:r>
              <a:rPr lang="en-US" altLang="zh-CN" sz="6000" b="1">
                <a:latin typeface="宋体" charset="-122"/>
              </a:rPr>
              <a:t>1</a:t>
            </a:r>
            <a:r>
              <a:rPr lang="en-US" altLang="zh-CN" sz="2000" b="1">
                <a:latin typeface="宋体" charset="-122"/>
              </a:rPr>
              <a:t> </a:t>
            </a:r>
            <a:r>
              <a:rPr lang="en-US" altLang="zh-CN" sz="6000" b="1">
                <a:latin typeface="宋体" charset="-122"/>
              </a:rPr>
              <a:t>1</a:t>
            </a:r>
            <a:r>
              <a:rPr lang="en-US" altLang="zh-CN" sz="2000" b="1">
                <a:latin typeface="宋体" charset="-122"/>
              </a:rPr>
              <a:t> </a:t>
            </a:r>
            <a:r>
              <a:rPr lang="en-US" altLang="zh-CN" sz="6000" b="1">
                <a:solidFill>
                  <a:schemeClr val="accent2"/>
                </a:solidFill>
                <a:latin typeface="宋体" charset="-122"/>
              </a:rPr>
              <a:t>1</a:t>
            </a:r>
            <a:r>
              <a:rPr lang="en-US" altLang="zh-CN" sz="2000" b="1">
                <a:solidFill>
                  <a:schemeClr val="accent2"/>
                </a:solidFill>
                <a:latin typeface="宋体" charset="-122"/>
              </a:rPr>
              <a:t> </a:t>
            </a:r>
            <a:r>
              <a:rPr lang="en-US" altLang="zh-CN" sz="6000" b="1">
                <a:solidFill>
                  <a:schemeClr val="accent2"/>
                </a:solidFill>
                <a:latin typeface="宋体" charset="-122"/>
              </a:rPr>
              <a:t>1</a:t>
            </a:r>
            <a:r>
              <a:rPr lang="en-US" altLang="zh-CN" sz="2000" b="1">
                <a:solidFill>
                  <a:schemeClr val="accent2"/>
                </a:solidFill>
                <a:latin typeface="宋体" charset="-122"/>
              </a:rPr>
              <a:t> </a:t>
            </a:r>
            <a:r>
              <a:rPr lang="en-US" altLang="zh-CN" sz="6000" b="1">
                <a:solidFill>
                  <a:schemeClr val="accent2"/>
                </a:solidFill>
                <a:latin typeface="宋体" charset="-122"/>
              </a:rPr>
              <a:t>1</a:t>
            </a:r>
            <a:r>
              <a:rPr lang="en-US" altLang="zh-CN" sz="2000" b="1">
                <a:latin typeface="宋体" charset="-122"/>
              </a:rPr>
              <a:t> </a:t>
            </a:r>
            <a:r>
              <a:rPr lang="en-US" altLang="zh-CN" sz="6000" b="1">
                <a:solidFill>
                  <a:schemeClr val="folHlink"/>
                </a:solidFill>
                <a:latin typeface="宋体" charset="-122"/>
              </a:rPr>
              <a:t>1</a:t>
            </a:r>
            <a:r>
              <a:rPr lang="en-US" altLang="zh-CN" sz="2000" b="1">
                <a:solidFill>
                  <a:schemeClr val="folHlink"/>
                </a:solidFill>
                <a:latin typeface="宋体" charset="-122"/>
              </a:rPr>
              <a:t> </a:t>
            </a:r>
            <a:r>
              <a:rPr lang="en-US" altLang="zh-CN" sz="6000" b="1">
                <a:solidFill>
                  <a:schemeClr val="folHlink"/>
                </a:solidFill>
                <a:latin typeface="宋体" charset="-122"/>
              </a:rPr>
              <a:t>1</a:t>
            </a:r>
            <a:r>
              <a:rPr lang="en-US" altLang="zh-CN" sz="2000" b="1">
                <a:solidFill>
                  <a:schemeClr val="folHlink"/>
                </a:solidFill>
                <a:latin typeface="宋体" charset="-122"/>
              </a:rPr>
              <a:t> </a:t>
            </a:r>
            <a:r>
              <a:rPr lang="en-US" altLang="zh-CN" sz="6000" b="1">
                <a:solidFill>
                  <a:schemeClr val="folHlink"/>
                </a:solidFill>
                <a:latin typeface="宋体" charset="-122"/>
              </a:rPr>
              <a:t>1</a:t>
            </a:r>
          </a:p>
        </p:txBody>
      </p:sp>
      <p:grpSp>
        <p:nvGrpSpPr>
          <p:cNvPr id="20" name="Group 47"/>
          <p:cNvGrpSpPr>
            <a:grpSpLocks/>
          </p:cNvGrpSpPr>
          <p:nvPr/>
        </p:nvGrpSpPr>
        <p:grpSpPr bwMode="auto">
          <a:xfrm>
            <a:off x="3957066" y="3283793"/>
            <a:ext cx="4645025" cy="3240087"/>
            <a:chOff x="1704" y="2069"/>
            <a:chExt cx="2926" cy="2041"/>
          </a:xfrm>
        </p:grpSpPr>
        <p:sp>
          <p:nvSpPr>
            <p:cNvPr id="21" name="Text Box 48"/>
            <p:cNvSpPr txBox="1">
              <a:spLocks noChangeArrowheads="1"/>
            </p:cNvSpPr>
            <p:nvPr/>
          </p:nvSpPr>
          <p:spPr bwMode="auto">
            <a:xfrm>
              <a:off x="1704" y="2432"/>
              <a:ext cx="2926" cy="6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6000" b="1">
                  <a:latin typeface="宋体" charset="-122"/>
                </a:rPr>
                <a:t>r</a:t>
              </a:r>
              <a:r>
                <a:rPr lang="en-US" altLang="zh-CN" sz="2000" b="1">
                  <a:latin typeface="宋体" charset="-122"/>
                </a:rPr>
                <a:t> </a:t>
              </a:r>
              <a:r>
                <a:rPr lang="en-US" altLang="zh-CN" sz="6000" b="1">
                  <a:latin typeface="宋体" charset="-122"/>
                </a:rPr>
                <a:t>w</a:t>
              </a:r>
              <a:r>
                <a:rPr lang="en-US" altLang="zh-CN" sz="2000" b="1">
                  <a:latin typeface="宋体" charset="-122"/>
                </a:rPr>
                <a:t> </a:t>
              </a:r>
              <a:r>
                <a:rPr lang="en-US" altLang="zh-CN" sz="6000" b="1">
                  <a:latin typeface="宋体" charset="-122"/>
                </a:rPr>
                <a:t>x</a:t>
              </a:r>
              <a:r>
                <a:rPr lang="en-US" altLang="zh-CN" sz="2000" b="1">
                  <a:latin typeface="宋体" charset="-122"/>
                </a:rPr>
                <a:t> </a:t>
              </a:r>
              <a:r>
                <a:rPr lang="en-US" altLang="zh-CN" sz="6000" b="1">
                  <a:solidFill>
                    <a:schemeClr val="accent2"/>
                  </a:solidFill>
                  <a:latin typeface="宋体" charset="-122"/>
                </a:rPr>
                <a:t>r</a:t>
              </a:r>
              <a:r>
                <a:rPr lang="en-US" altLang="zh-CN" sz="2000" b="1">
                  <a:solidFill>
                    <a:schemeClr val="accent2"/>
                  </a:solidFill>
                  <a:latin typeface="宋体" charset="-122"/>
                </a:rPr>
                <a:t> </a:t>
              </a:r>
              <a:r>
                <a:rPr lang="en-US" altLang="zh-CN" sz="6000" b="1">
                  <a:solidFill>
                    <a:schemeClr val="accent2"/>
                  </a:solidFill>
                  <a:latin typeface="宋体" charset="-122"/>
                </a:rPr>
                <a:t>w</a:t>
              </a:r>
              <a:r>
                <a:rPr lang="en-US" altLang="zh-CN" sz="2000" b="1">
                  <a:solidFill>
                    <a:schemeClr val="accent2"/>
                  </a:solidFill>
                  <a:latin typeface="宋体" charset="-122"/>
                </a:rPr>
                <a:t> </a:t>
              </a:r>
              <a:r>
                <a:rPr lang="en-US" altLang="zh-CN" sz="6000" b="1">
                  <a:solidFill>
                    <a:schemeClr val="accent2"/>
                  </a:solidFill>
                  <a:latin typeface="宋体" charset="-122"/>
                </a:rPr>
                <a:t>x</a:t>
              </a:r>
              <a:r>
                <a:rPr lang="en-US" altLang="zh-CN" sz="2000" b="1">
                  <a:latin typeface="宋体" charset="-122"/>
                </a:rPr>
                <a:t> </a:t>
              </a:r>
              <a:r>
                <a:rPr lang="en-US" altLang="zh-CN" sz="6000" b="1">
                  <a:solidFill>
                    <a:schemeClr val="folHlink"/>
                  </a:solidFill>
                  <a:latin typeface="宋体" charset="-122"/>
                </a:rPr>
                <a:t>r</a:t>
              </a:r>
              <a:r>
                <a:rPr lang="en-US" altLang="zh-CN" sz="2000" b="1">
                  <a:solidFill>
                    <a:schemeClr val="folHlink"/>
                  </a:solidFill>
                  <a:latin typeface="宋体" charset="-122"/>
                </a:rPr>
                <a:t> </a:t>
              </a:r>
              <a:r>
                <a:rPr lang="en-US" altLang="zh-CN" sz="6000" b="1">
                  <a:solidFill>
                    <a:schemeClr val="folHlink"/>
                  </a:solidFill>
                  <a:latin typeface="宋体" charset="-122"/>
                </a:rPr>
                <a:t>w</a:t>
              </a:r>
              <a:r>
                <a:rPr lang="en-US" altLang="zh-CN" sz="2000" b="1">
                  <a:solidFill>
                    <a:schemeClr val="folHlink"/>
                  </a:solidFill>
                  <a:latin typeface="宋体" charset="-122"/>
                </a:rPr>
                <a:t> </a:t>
              </a:r>
              <a:r>
                <a:rPr lang="en-US" altLang="zh-CN" sz="6000" b="1">
                  <a:solidFill>
                    <a:schemeClr val="folHlink"/>
                  </a:solidFill>
                  <a:latin typeface="宋体" charset="-122"/>
                </a:rPr>
                <a:t>x</a:t>
              </a:r>
            </a:p>
          </p:txBody>
        </p:sp>
        <p:sp>
          <p:nvSpPr>
            <p:cNvPr id="22" name="Line 49"/>
            <p:cNvSpPr>
              <a:spLocks noChangeShapeType="1"/>
            </p:cNvSpPr>
            <p:nvPr/>
          </p:nvSpPr>
          <p:spPr bwMode="auto">
            <a:xfrm>
              <a:off x="2653" y="2069"/>
              <a:ext cx="0" cy="20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  <p:sp>
          <p:nvSpPr>
            <p:cNvPr id="23" name="Line 50"/>
            <p:cNvSpPr>
              <a:spLocks noChangeShapeType="1"/>
            </p:cNvSpPr>
            <p:nvPr/>
          </p:nvSpPr>
          <p:spPr bwMode="auto">
            <a:xfrm>
              <a:off x="3651" y="2069"/>
              <a:ext cx="0" cy="20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>
              <a:spAutoFit/>
            </a:bodyPr>
            <a:lstStyle/>
            <a:p>
              <a:endParaRPr lang="zh-CN" altLang="en-US"/>
            </a:p>
          </p:txBody>
        </p:sp>
      </p:grpSp>
      <p:sp>
        <p:nvSpPr>
          <p:cNvPr id="24" name="Text Box 51"/>
          <p:cNvSpPr txBox="1">
            <a:spLocks noChangeArrowheads="1"/>
          </p:cNvSpPr>
          <p:nvPr/>
        </p:nvSpPr>
        <p:spPr bwMode="auto">
          <a:xfrm>
            <a:off x="1188466" y="3809255"/>
            <a:ext cx="1698625" cy="1979613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alpha val="14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9200" tIns="39600" rIns="79200" bIns="39600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zh-CN" sz="4000" b="1">
                <a:latin typeface="宋体" charset="-122"/>
              </a:rPr>
              <a:t>r:</a:t>
            </a:r>
            <a:r>
              <a:rPr lang="zh-CN" altLang="en-US" sz="4000" b="1">
                <a:latin typeface="宋体" charset="-122"/>
              </a:rPr>
              <a:t>读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zh-CN" sz="4000" b="1">
                <a:latin typeface="宋体" charset="-122"/>
              </a:rPr>
              <a:t>w:</a:t>
            </a:r>
            <a:r>
              <a:rPr lang="zh-CN" altLang="en-US" sz="4000" b="1">
                <a:latin typeface="宋体" charset="-122"/>
              </a:rPr>
              <a:t>写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altLang="zh-CN" sz="4000" b="1">
                <a:latin typeface="宋体" charset="-122"/>
              </a:rPr>
              <a:t>x:</a:t>
            </a:r>
            <a:r>
              <a:rPr lang="zh-CN" altLang="en-US" sz="4000" b="1">
                <a:latin typeface="宋体" charset="-122"/>
              </a:rPr>
              <a:t>执行</a:t>
            </a:r>
          </a:p>
        </p:txBody>
      </p:sp>
      <p:sp>
        <p:nvSpPr>
          <p:cNvPr id="25" name="Text Box 52"/>
          <p:cNvSpPr txBox="1">
            <a:spLocks noChangeArrowheads="1"/>
          </p:cNvSpPr>
          <p:nvPr/>
        </p:nvSpPr>
        <p:spPr bwMode="auto">
          <a:xfrm>
            <a:off x="1134491" y="3428255"/>
            <a:ext cx="7704138" cy="301148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9200" tIns="39600" rIns="79200" bIns="39600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defTabSz="801688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zh-CN" altLang="en-US" sz="1500">
                <a:latin typeface="宋体" charset="-122"/>
              </a:rPr>
              <a:t>说明：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1500">
                <a:latin typeface="宋体" charset="-122"/>
              </a:rPr>
              <a:t>0</a:t>
            </a:r>
            <a:r>
              <a:rPr lang="zh-CN" altLang="en-US" sz="1500">
                <a:latin typeface="宋体" charset="-122"/>
              </a:rPr>
              <a:t>：</a:t>
            </a:r>
            <a:r>
              <a:rPr lang="en-US" altLang="zh-CN" sz="1500">
                <a:latin typeface="宋体" charset="-122"/>
              </a:rPr>
              <a:t>d</a:t>
            </a:r>
            <a:r>
              <a:rPr lang="zh-CN" altLang="en-US" sz="1500">
                <a:latin typeface="宋体" charset="-122"/>
              </a:rPr>
              <a:t>目录，</a:t>
            </a:r>
            <a:r>
              <a:rPr lang="en-US" altLang="zh-CN" sz="1500">
                <a:latin typeface="宋体" charset="-122"/>
              </a:rPr>
              <a:t>-</a:t>
            </a:r>
            <a:r>
              <a:rPr lang="zh-CN" altLang="en-US" sz="1500">
                <a:latin typeface="宋体" charset="-122"/>
              </a:rPr>
              <a:t>普通文件，</a:t>
            </a:r>
            <a:r>
              <a:rPr lang="en-US" altLang="zh-CN" sz="1500">
                <a:latin typeface="宋体" charset="-122"/>
              </a:rPr>
              <a:t>l</a:t>
            </a:r>
            <a:r>
              <a:rPr lang="zh-CN" altLang="en-US" sz="1500">
                <a:latin typeface="宋体" charset="-122"/>
              </a:rPr>
              <a:t>连接文件，</a:t>
            </a:r>
            <a:r>
              <a:rPr lang="en-US" altLang="zh-CN" sz="1500">
                <a:latin typeface="宋体" charset="-122"/>
              </a:rPr>
              <a:t>b</a:t>
            </a:r>
            <a:r>
              <a:rPr lang="zh-CN" altLang="en-US" sz="1500">
                <a:latin typeface="宋体" charset="-122"/>
              </a:rPr>
              <a:t>块设备文件，</a:t>
            </a:r>
            <a:r>
              <a:rPr lang="en-US" altLang="zh-CN" sz="1500">
                <a:latin typeface="宋体" charset="-122"/>
              </a:rPr>
              <a:t>c</a:t>
            </a:r>
            <a:r>
              <a:rPr lang="zh-CN" altLang="en-US" sz="1500">
                <a:latin typeface="宋体" charset="-122"/>
              </a:rPr>
              <a:t>字符设备，</a:t>
            </a:r>
            <a:r>
              <a:rPr lang="en-US" altLang="zh-CN" sz="1500">
                <a:latin typeface="宋体" charset="-122"/>
              </a:rPr>
              <a:t>p</a:t>
            </a:r>
            <a:r>
              <a:rPr lang="zh-CN" altLang="en-US" sz="1500">
                <a:latin typeface="宋体" charset="-122"/>
              </a:rPr>
              <a:t>管道文件，</a:t>
            </a:r>
            <a:r>
              <a:rPr lang="en-US" altLang="zh-CN" sz="1500">
                <a:latin typeface="宋体" charset="-122"/>
              </a:rPr>
              <a:t>s</a:t>
            </a:r>
            <a:r>
              <a:rPr lang="zh-CN" altLang="en-US" sz="1500">
                <a:latin typeface="宋体" charset="-122"/>
              </a:rPr>
              <a:t>套接字文件。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1500">
                <a:latin typeface="宋体" charset="-122"/>
              </a:rPr>
              <a:t>1</a:t>
            </a:r>
            <a:r>
              <a:rPr lang="zh-CN" altLang="en-US" sz="1500">
                <a:latin typeface="宋体" charset="-122"/>
              </a:rPr>
              <a:t>：权限。</a:t>
            </a:r>
            <a:r>
              <a:rPr lang="en-US" altLang="zh-CN" sz="1500">
                <a:latin typeface="宋体" charset="-122"/>
              </a:rPr>
              <a:t>r</a:t>
            </a:r>
            <a:r>
              <a:rPr lang="zh-CN" altLang="en-US" sz="1500">
                <a:latin typeface="宋体" charset="-122"/>
              </a:rPr>
              <a:t>读，</a:t>
            </a:r>
            <a:r>
              <a:rPr lang="en-US" altLang="zh-CN" sz="1500">
                <a:latin typeface="宋体" charset="-122"/>
              </a:rPr>
              <a:t>w</a:t>
            </a:r>
            <a:r>
              <a:rPr lang="zh-CN" altLang="en-US" sz="1500">
                <a:latin typeface="宋体" charset="-122"/>
              </a:rPr>
              <a:t>写，</a:t>
            </a:r>
            <a:r>
              <a:rPr lang="en-US" altLang="zh-CN" sz="1500">
                <a:latin typeface="宋体" charset="-122"/>
              </a:rPr>
              <a:t>x</a:t>
            </a:r>
            <a:r>
              <a:rPr lang="zh-CN" altLang="en-US" sz="1500">
                <a:latin typeface="宋体" charset="-122"/>
              </a:rPr>
              <a:t>执行，</a:t>
            </a:r>
            <a:r>
              <a:rPr lang="en-US" altLang="zh-CN" sz="1500">
                <a:latin typeface="宋体" charset="-122"/>
              </a:rPr>
              <a:t>-</a:t>
            </a:r>
            <a:r>
              <a:rPr lang="zh-CN" altLang="en-US" sz="1500">
                <a:latin typeface="宋体" charset="-122"/>
              </a:rPr>
              <a:t>无，</a:t>
            </a:r>
            <a:r>
              <a:rPr lang="en-US" altLang="zh-CN" sz="1500">
                <a:latin typeface="宋体" charset="-122"/>
              </a:rPr>
              <a:t>s|S</a:t>
            </a:r>
            <a:r>
              <a:rPr lang="zh-CN" altLang="en-US" sz="1500">
                <a:latin typeface="宋体" charset="-122"/>
              </a:rPr>
              <a:t>权限临时切换，</a:t>
            </a:r>
            <a:r>
              <a:rPr lang="en-US" altLang="zh-CN" sz="1500">
                <a:latin typeface="宋体" charset="-122"/>
              </a:rPr>
              <a:t>t|T</a:t>
            </a:r>
            <a:r>
              <a:rPr lang="zh-CN" altLang="en-US" sz="1500">
                <a:latin typeface="宋体" charset="-122"/>
              </a:rPr>
              <a:t>任何用户能听存取文件。</a:t>
            </a:r>
            <a:r>
              <a:rPr lang="en-US" altLang="zh-CN" sz="1500">
                <a:latin typeface="宋体" charset="-122"/>
              </a:rPr>
              <a:t>9</a:t>
            </a:r>
            <a:r>
              <a:rPr lang="zh-CN" altLang="en-US" sz="1500">
                <a:latin typeface="宋体" charset="-122"/>
              </a:rPr>
              <a:t>个字符分三组，分别对应文件属主、组和其他人的权限。如上图中文件</a:t>
            </a:r>
            <a:r>
              <a:rPr lang="en-US" altLang="zh-CN" sz="1500">
                <a:latin typeface="宋体" charset="-122"/>
              </a:rPr>
              <a:t>abc</a:t>
            </a:r>
            <a:r>
              <a:rPr lang="zh-CN" altLang="en-US" sz="1500">
                <a:latin typeface="宋体" charset="-122"/>
              </a:rPr>
              <a:t>，主人</a:t>
            </a:r>
            <a:r>
              <a:rPr lang="en-US" altLang="zh-CN" sz="1500">
                <a:latin typeface="宋体" charset="-122"/>
              </a:rPr>
              <a:t>osadmin</a:t>
            </a:r>
            <a:r>
              <a:rPr lang="zh-CN" altLang="en-US" sz="1500">
                <a:latin typeface="宋体" charset="-122"/>
              </a:rPr>
              <a:t>可以读写，组</a:t>
            </a:r>
            <a:r>
              <a:rPr lang="en-US" altLang="zh-CN" sz="1500">
                <a:latin typeface="宋体" charset="-122"/>
              </a:rPr>
              <a:t>users</a:t>
            </a:r>
            <a:r>
              <a:rPr lang="zh-CN" altLang="en-US" sz="1500">
                <a:latin typeface="宋体" charset="-122"/>
              </a:rPr>
              <a:t>中的成员只能读，其他人也只能读。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1500">
                <a:latin typeface="宋体" charset="-122"/>
              </a:rPr>
              <a:t>2</a:t>
            </a:r>
            <a:r>
              <a:rPr lang="zh-CN" altLang="en-US" sz="1500">
                <a:latin typeface="宋体" charset="-122"/>
              </a:rPr>
              <a:t>：表示目录中的文件数目或文件的硬连接数。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1500">
                <a:latin typeface="宋体" charset="-122"/>
              </a:rPr>
              <a:t>3</a:t>
            </a:r>
            <a:r>
              <a:rPr lang="zh-CN" altLang="en-US" sz="1500">
                <a:latin typeface="宋体" charset="-122"/>
              </a:rPr>
              <a:t>：文件的主人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1500">
                <a:latin typeface="宋体" charset="-122"/>
              </a:rPr>
              <a:t>4</a:t>
            </a:r>
            <a:r>
              <a:rPr lang="zh-CN" altLang="en-US" sz="1500">
                <a:latin typeface="宋体" charset="-122"/>
              </a:rPr>
              <a:t>：文件的组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1500">
                <a:latin typeface="宋体" charset="-122"/>
              </a:rPr>
              <a:t>5</a:t>
            </a:r>
            <a:r>
              <a:rPr lang="zh-CN" altLang="en-US" sz="1500">
                <a:latin typeface="宋体" charset="-122"/>
              </a:rPr>
              <a:t>：普通文件：大小，目录：包含的文件名所占据的大小（</a:t>
            </a:r>
            <a:r>
              <a:rPr lang="en-US" altLang="zh-CN" sz="1500">
                <a:latin typeface="宋体" charset="-122"/>
              </a:rPr>
              <a:t>4096</a:t>
            </a:r>
            <a:r>
              <a:rPr lang="zh-CN" altLang="en-US" sz="1500">
                <a:latin typeface="宋体" charset="-122"/>
              </a:rPr>
              <a:t>的整数倍，至少</a:t>
            </a:r>
            <a:r>
              <a:rPr lang="en-US" altLang="zh-CN" sz="1500">
                <a:latin typeface="宋体" charset="-122"/>
              </a:rPr>
              <a:t>4096</a:t>
            </a:r>
            <a:r>
              <a:rPr lang="zh-CN" altLang="en-US" sz="1500">
                <a:latin typeface="宋体" charset="-122"/>
              </a:rPr>
              <a:t>）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1500">
                <a:latin typeface="宋体" charset="-122"/>
              </a:rPr>
              <a:t>6</a:t>
            </a:r>
            <a:r>
              <a:rPr lang="zh-CN" altLang="en-US" sz="1500">
                <a:latin typeface="宋体" charset="-122"/>
              </a:rPr>
              <a:t>；修改日期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zh-CN" sz="1500">
                <a:latin typeface="宋体" charset="-122"/>
              </a:rPr>
              <a:t>7</a:t>
            </a:r>
            <a:r>
              <a:rPr lang="zh-CN" altLang="en-US" sz="1500">
                <a:latin typeface="宋体" charset="-122"/>
              </a:rPr>
              <a:t>：文件或目录名</a:t>
            </a:r>
          </a:p>
        </p:txBody>
      </p:sp>
      <p:sp>
        <p:nvSpPr>
          <p:cNvPr id="26" name="Text Box 53"/>
          <p:cNvSpPr txBox="1">
            <a:spLocks noChangeArrowheads="1"/>
          </p:cNvSpPr>
          <p:nvPr/>
        </p:nvSpPr>
        <p:spPr bwMode="auto">
          <a:xfrm>
            <a:off x="890016" y="927943"/>
            <a:ext cx="790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dirty="0" err="1"/>
              <a:t>ls</a:t>
            </a:r>
            <a:r>
              <a:rPr lang="en-US" altLang="zh-CN" sz="2000" dirty="0"/>
              <a:t>  -la</a:t>
            </a:r>
          </a:p>
        </p:txBody>
      </p:sp>
      <p:grpSp>
        <p:nvGrpSpPr>
          <p:cNvPr id="27" name="Group 57"/>
          <p:cNvGrpSpPr>
            <a:grpSpLocks/>
          </p:cNvGrpSpPr>
          <p:nvPr/>
        </p:nvGrpSpPr>
        <p:grpSpPr bwMode="auto">
          <a:xfrm>
            <a:off x="1058291" y="2513855"/>
            <a:ext cx="5791200" cy="2667000"/>
            <a:chOff x="576" y="1584"/>
            <a:chExt cx="3648" cy="1680"/>
          </a:xfrm>
        </p:grpSpPr>
        <p:sp>
          <p:nvSpPr>
            <p:cNvPr id="28" name="Rectangle 54"/>
            <p:cNvSpPr>
              <a:spLocks noChangeArrowheads="1"/>
            </p:cNvSpPr>
            <p:nvPr/>
          </p:nvSpPr>
          <p:spPr bwMode="auto">
            <a:xfrm>
              <a:off x="576" y="1584"/>
              <a:ext cx="912" cy="192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" name="Rectangle 55"/>
            <p:cNvSpPr>
              <a:spLocks noChangeArrowheads="1"/>
            </p:cNvSpPr>
            <p:nvPr/>
          </p:nvSpPr>
          <p:spPr bwMode="auto">
            <a:xfrm>
              <a:off x="1584" y="2448"/>
              <a:ext cx="2640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4800"/>
                <a:t>rwxr-xr-x</a:t>
              </a:r>
            </a:p>
            <a:p>
              <a:pPr algn="ctr"/>
              <a:r>
                <a:rPr lang="en-US" altLang="zh-CN" sz="3900"/>
                <a:t>111101101</a:t>
              </a:r>
            </a:p>
          </p:txBody>
        </p:sp>
        <p:sp>
          <p:nvSpPr>
            <p:cNvPr id="30" name="Line 56"/>
            <p:cNvSpPr>
              <a:spLocks noChangeShapeType="1"/>
            </p:cNvSpPr>
            <p:nvPr/>
          </p:nvSpPr>
          <p:spPr bwMode="auto">
            <a:xfrm>
              <a:off x="1296" y="1776"/>
              <a:ext cx="1344" cy="720"/>
            </a:xfrm>
            <a:prstGeom prst="line">
              <a:avLst/>
            </a:prstGeom>
            <a:noFill/>
            <a:ln w="114300">
              <a:solidFill>
                <a:srgbClr val="C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Group 60"/>
          <p:cNvGrpSpPr>
            <a:grpSpLocks/>
          </p:cNvGrpSpPr>
          <p:nvPr/>
        </p:nvGrpSpPr>
        <p:grpSpPr bwMode="auto">
          <a:xfrm>
            <a:off x="5706491" y="5104655"/>
            <a:ext cx="2286000" cy="1295400"/>
            <a:chOff x="3504" y="3216"/>
            <a:chExt cx="1440" cy="816"/>
          </a:xfrm>
        </p:grpSpPr>
        <p:sp>
          <p:nvSpPr>
            <p:cNvPr id="32" name="Rectangle 58"/>
            <p:cNvSpPr>
              <a:spLocks noChangeArrowheads="1"/>
            </p:cNvSpPr>
            <p:nvPr/>
          </p:nvSpPr>
          <p:spPr bwMode="auto">
            <a:xfrm>
              <a:off x="3984" y="3600"/>
              <a:ext cx="960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4000"/>
                <a:t>755</a:t>
              </a:r>
            </a:p>
          </p:txBody>
        </p:sp>
        <p:sp>
          <p:nvSpPr>
            <p:cNvPr id="33" name="Line 59"/>
            <p:cNvSpPr>
              <a:spLocks noChangeShapeType="1"/>
            </p:cNvSpPr>
            <p:nvPr/>
          </p:nvSpPr>
          <p:spPr bwMode="auto">
            <a:xfrm>
              <a:off x="3504" y="3216"/>
              <a:ext cx="816" cy="432"/>
            </a:xfrm>
            <a:prstGeom prst="line">
              <a:avLst/>
            </a:prstGeom>
            <a:noFill/>
            <a:ln w="114300">
              <a:solidFill>
                <a:srgbClr val="C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Group 65"/>
          <p:cNvGrpSpPr>
            <a:grpSpLocks/>
          </p:cNvGrpSpPr>
          <p:nvPr/>
        </p:nvGrpSpPr>
        <p:grpSpPr bwMode="auto">
          <a:xfrm>
            <a:off x="1058291" y="1980455"/>
            <a:ext cx="5486400" cy="2819400"/>
            <a:chOff x="576" y="1248"/>
            <a:chExt cx="3456" cy="1776"/>
          </a:xfrm>
        </p:grpSpPr>
        <p:sp>
          <p:nvSpPr>
            <p:cNvPr id="35" name="Rectangle 61"/>
            <p:cNvSpPr>
              <a:spLocks noChangeArrowheads="1"/>
            </p:cNvSpPr>
            <p:nvPr/>
          </p:nvSpPr>
          <p:spPr bwMode="auto">
            <a:xfrm>
              <a:off x="576" y="1248"/>
              <a:ext cx="912" cy="144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" name="Rectangle 62"/>
            <p:cNvSpPr>
              <a:spLocks noChangeArrowheads="1"/>
            </p:cNvSpPr>
            <p:nvPr/>
          </p:nvSpPr>
          <p:spPr bwMode="auto">
            <a:xfrm>
              <a:off x="1680" y="2208"/>
              <a:ext cx="2352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4900"/>
                <a:t>rw-r--r--</a:t>
              </a:r>
            </a:p>
            <a:p>
              <a:pPr algn="ctr"/>
              <a:endParaRPr lang="en-US" altLang="zh-CN" sz="4000"/>
            </a:p>
          </p:txBody>
        </p:sp>
        <p:sp>
          <p:nvSpPr>
            <p:cNvPr id="37" name="Line 63"/>
            <p:cNvSpPr>
              <a:spLocks noChangeShapeType="1"/>
            </p:cNvSpPr>
            <p:nvPr/>
          </p:nvSpPr>
          <p:spPr bwMode="auto">
            <a:xfrm>
              <a:off x="1392" y="1392"/>
              <a:ext cx="1296" cy="864"/>
            </a:xfrm>
            <a:prstGeom prst="line">
              <a:avLst/>
            </a:prstGeom>
            <a:noFill/>
            <a:ln w="114300">
              <a:solidFill>
                <a:srgbClr val="C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8" name="Text Box 64"/>
          <p:cNvSpPr txBox="1">
            <a:spLocks noChangeArrowheads="1"/>
          </p:cNvSpPr>
          <p:nvPr/>
        </p:nvSpPr>
        <p:spPr bwMode="auto">
          <a:xfrm>
            <a:off x="3439541" y="4161680"/>
            <a:ext cx="2470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600"/>
              <a:t>110100100</a:t>
            </a:r>
          </a:p>
        </p:txBody>
      </p:sp>
      <p:grpSp>
        <p:nvGrpSpPr>
          <p:cNvPr id="39" name="Group 68"/>
          <p:cNvGrpSpPr>
            <a:grpSpLocks/>
          </p:cNvGrpSpPr>
          <p:nvPr/>
        </p:nvGrpSpPr>
        <p:grpSpPr bwMode="auto">
          <a:xfrm>
            <a:off x="5935091" y="4647455"/>
            <a:ext cx="2057400" cy="1524000"/>
            <a:chOff x="3648" y="2928"/>
            <a:chExt cx="1296" cy="960"/>
          </a:xfrm>
        </p:grpSpPr>
        <p:sp>
          <p:nvSpPr>
            <p:cNvPr id="40" name="Rectangle 66"/>
            <p:cNvSpPr>
              <a:spLocks noChangeArrowheads="1"/>
            </p:cNvSpPr>
            <p:nvPr/>
          </p:nvSpPr>
          <p:spPr bwMode="auto">
            <a:xfrm>
              <a:off x="3984" y="3504"/>
              <a:ext cx="960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" name="Line 67"/>
            <p:cNvSpPr>
              <a:spLocks noChangeShapeType="1"/>
            </p:cNvSpPr>
            <p:nvPr/>
          </p:nvSpPr>
          <p:spPr bwMode="auto">
            <a:xfrm>
              <a:off x="3648" y="2928"/>
              <a:ext cx="816" cy="576"/>
            </a:xfrm>
            <a:prstGeom prst="line">
              <a:avLst/>
            </a:prstGeom>
            <a:noFill/>
            <a:ln w="114300">
              <a:solidFill>
                <a:srgbClr val="C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2" name="Text Box 69"/>
          <p:cNvSpPr txBox="1">
            <a:spLocks noChangeArrowheads="1"/>
          </p:cNvSpPr>
          <p:nvPr/>
        </p:nvSpPr>
        <p:spPr bwMode="auto">
          <a:xfrm>
            <a:off x="6773291" y="5561855"/>
            <a:ext cx="946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600"/>
              <a:t>644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28174" y="4437112"/>
            <a:ext cx="2383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文件权限管理参见</a:t>
            </a:r>
            <a:r>
              <a:rPr lang="en-US" altLang="zh-CN" dirty="0" smtClean="0"/>
              <a:t>P55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548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18" grpId="0"/>
      <p:bldP spid="18" grpId="1"/>
      <p:bldP spid="19" grpId="0"/>
      <p:bldP spid="19" grpId="1"/>
      <p:bldP spid="24" grpId="0" animBg="1"/>
      <p:bldP spid="24" grpId="1" animBg="1"/>
      <p:bldP spid="25" grpId="0" animBg="1"/>
      <p:bldP spid="25" grpId="1" animBg="1"/>
      <p:bldP spid="26" grpId="0"/>
      <p:bldP spid="38" grpId="0"/>
      <p:bldP spid="38" grpId="1"/>
      <p:bldP spid="42" grpId="0"/>
      <p:bldP spid="42" grpId="1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2195736" y="116632"/>
            <a:ext cx="46089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通配符</a:t>
            </a:r>
            <a:endParaRPr lang="zh-CN" altLang="en-US" sz="2800" dirty="0"/>
          </a:p>
        </p:txBody>
      </p:sp>
      <p:sp>
        <p:nvSpPr>
          <p:cNvPr id="2" name="Rectangle 4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403648" y="1268760"/>
            <a:ext cx="726352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?</a:t>
            </a:r>
            <a:r>
              <a:rPr lang="zh-CN" altLang="en-US" sz="2400" dirty="0" smtClean="0"/>
              <a:t>：</a:t>
            </a:r>
            <a:r>
              <a:rPr lang="zh-CN" altLang="en-US" sz="2400" dirty="0" smtClean="0"/>
              <a:t>匹配</a:t>
            </a:r>
            <a:r>
              <a:rPr lang="en-US" altLang="zh-CN" sz="2400" dirty="0" smtClean="0"/>
              <a:t>0</a:t>
            </a:r>
            <a:r>
              <a:rPr lang="zh-CN" altLang="en-US" sz="2400" dirty="0" smtClean="0"/>
              <a:t>个或</a:t>
            </a:r>
            <a:r>
              <a:rPr lang="en-US" altLang="zh-CN" sz="2400" dirty="0" smtClean="0"/>
              <a:t>1</a:t>
            </a:r>
            <a:r>
              <a:rPr lang="zh-CN" altLang="en-US" sz="2400" dirty="0" smtClean="0"/>
              <a:t>个</a:t>
            </a:r>
            <a:r>
              <a:rPr lang="zh-CN" altLang="en-US" sz="2400" dirty="0" smtClean="0"/>
              <a:t>字符。</a:t>
            </a:r>
            <a:endParaRPr lang="en-US" altLang="zh-CN" sz="2400" dirty="0"/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*：匹配</a:t>
            </a:r>
            <a:r>
              <a:rPr lang="zh-CN" altLang="en-US" sz="2400" dirty="0"/>
              <a:t>任意</a:t>
            </a:r>
            <a:r>
              <a:rPr lang="zh-CN" altLang="en-US" sz="2400" dirty="0" smtClean="0"/>
              <a:t>个</a:t>
            </a:r>
            <a:r>
              <a:rPr lang="zh-CN" altLang="en-US" sz="2400" dirty="0"/>
              <a:t>字符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endParaRPr lang="en-US" altLang="zh-CN" sz="2400" dirty="0"/>
          </a:p>
          <a:p>
            <a:r>
              <a:rPr lang="en-US" altLang="zh-CN" sz="2400" dirty="0" smtClean="0"/>
              <a:t>[…]</a:t>
            </a:r>
            <a:r>
              <a:rPr lang="zh-CN" altLang="en-US" sz="2400" dirty="0" smtClean="0"/>
              <a:t>：只匹配其中一个字符，</a:t>
            </a:r>
            <a:r>
              <a:rPr lang="en-US" altLang="zh-CN" sz="2400" dirty="0" smtClean="0"/>
              <a:t>[!...]</a:t>
            </a:r>
            <a:r>
              <a:rPr lang="zh-CN" altLang="en-US" sz="2400" dirty="0" smtClean="0"/>
              <a:t>不匹配其中一个字符</a:t>
            </a:r>
            <a:endParaRPr lang="zh-CN" altLang="en-US" sz="2400" dirty="0"/>
          </a:p>
        </p:txBody>
      </p:sp>
      <p:sp>
        <p:nvSpPr>
          <p:cNvPr id="3" name="圆角矩形标注 2"/>
          <p:cNvSpPr/>
          <p:nvPr/>
        </p:nvSpPr>
        <p:spPr>
          <a:xfrm>
            <a:off x="2843808" y="3717032"/>
            <a:ext cx="3816424" cy="1152128"/>
          </a:xfrm>
          <a:prstGeom prst="wedgeRoundRectCallout">
            <a:avLst>
              <a:gd name="adj1" fmla="val -52048"/>
              <a:gd name="adj2" fmla="val -100804"/>
              <a:gd name="adj3" fmla="val 16667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枚举 </a:t>
            </a:r>
            <a:r>
              <a:rPr lang="en-US" altLang="zh-CN" dirty="0" smtClean="0">
                <a:solidFill>
                  <a:schemeClr val="tx1"/>
                </a:solidFill>
              </a:rPr>
              <a:t>[A1jdf,9]</a:t>
            </a:r>
            <a:r>
              <a:rPr lang="zh-CN" altLang="en-US" dirty="0" smtClean="0">
                <a:solidFill>
                  <a:schemeClr val="tx1"/>
                </a:solidFill>
              </a:rPr>
              <a:t>，</a:t>
            </a:r>
            <a:r>
              <a:rPr lang="en-US" altLang="zh-CN" dirty="0" smtClean="0">
                <a:solidFill>
                  <a:schemeClr val="tx1"/>
                </a:solidFill>
              </a:rPr>
              <a:t>[13986hdjGH]</a:t>
            </a:r>
          </a:p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范围 </a:t>
            </a:r>
            <a:r>
              <a:rPr lang="en-US" altLang="zh-CN" dirty="0" smtClean="0">
                <a:solidFill>
                  <a:schemeClr val="tx1"/>
                </a:solidFill>
              </a:rPr>
              <a:t>[a-z]</a:t>
            </a:r>
            <a:r>
              <a:rPr lang="zh-CN" altLang="en-US" dirty="0" smtClean="0">
                <a:solidFill>
                  <a:schemeClr val="tx1"/>
                </a:solidFill>
              </a:rPr>
              <a:t>，</a:t>
            </a:r>
            <a:r>
              <a:rPr lang="en-US" altLang="zh-CN" dirty="0" smtClean="0">
                <a:solidFill>
                  <a:schemeClr val="tx1"/>
                </a:solidFill>
              </a:rPr>
              <a:t>[5-8F-K]</a:t>
            </a:r>
            <a:r>
              <a:rPr lang="zh-CN" altLang="en-US" dirty="0" smtClean="0">
                <a:solidFill>
                  <a:schemeClr val="tx1"/>
                </a:solidFill>
              </a:rPr>
              <a:t>，</a:t>
            </a:r>
            <a:r>
              <a:rPr lang="en-US" altLang="zh-CN" dirty="0" smtClean="0">
                <a:solidFill>
                  <a:schemeClr val="tx1"/>
                </a:solidFill>
              </a:rPr>
              <a:t>[-d1234]</a:t>
            </a:r>
          </a:p>
          <a:p>
            <a:pPr algn="ctr"/>
            <a:r>
              <a:rPr lang="zh-CN" altLang="en-US" dirty="0">
                <a:solidFill>
                  <a:schemeClr val="tx1"/>
                </a:solidFill>
              </a:rPr>
              <a:t>字符</a:t>
            </a:r>
            <a:r>
              <a:rPr lang="zh-CN" altLang="en-US" dirty="0" smtClean="0">
                <a:solidFill>
                  <a:schemeClr val="tx1"/>
                </a:solidFill>
              </a:rPr>
              <a:t>类 </a:t>
            </a:r>
            <a:r>
              <a:rPr lang="en-US" altLang="zh-CN" dirty="0" smtClean="0">
                <a:solidFill>
                  <a:schemeClr val="tx1"/>
                </a:solidFill>
              </a:rPr>
              <a:t>[:digital:]</a:t>
            </a:r>
            <a:r>
              <a:rPr lang="zh-CN" altLang="en-US" dirty="0" smtClean="0">
                <a:solidFill>
                  <a:schemeClr val="tx1"/>
                </a:solidFill>
              </a:rPr>
              <a:t>，</a:t>
            </a:r>
            <a:r>
              <a:rPr lang="en-US" altLang="zh-CN" dirty="0" smtClean="0">
                <a:solidFill>
                  <a:schemeClr val="tx1"/>
                </a:solidFill>
              </a:rPr>
              <a:t>[:upper:]</a:t>
            </a:r>
          </a:p>
        </p:txBody>
      </p:sp>
    </p:spTree>
    <p:extLst>
      <p:ext uri="{BB962C8B-B14F-4D97-AF65-F5344CB8AC3E}">
        <p14:creationId xmlns:p14="http://schemas.microsoft.com/office/powerpoint/2010/main" val="53083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44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2195736" y="116632"/>
            <a:ext cx="4968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文件操作</a:t>
            </a:r>
            <a:endParaRPr lang="zh-CN" altLang="en-US" sz="2800" dirty="0"/>
          </a:p>
        </p:txBody>
      </p:sp>
      <p:sp>
        <p:nvSpPr>
          <p:cNvPr id="2" name="Rectangle 4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7545645" cy="479370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144" y="1304355"/>
            <a:ext cx="7522304" cy="4788941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63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2195736" y="116632"/>
            <a:ext cx="5686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新建文件系统</a:t>
            </a:r>
            <a:endParaRPr lang="zh-CN" altLang="en-US" sz="2800" dirty="0"/>
          </a:p>
        </p:txBody>
      </p:sp>
      <p:sp>
        <p:nvSpPr>
          <p:cNvPr id="2" name="Rectangle 4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961" y="1124744"/>
            <a:ext cx="7385487" cy="4679032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39" y="4089822"/>
            <a:ext cx="7760025" cy="2507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701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6531E-6 L -2.77778E-6 -0.1415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9"/>
          <p:cNvSpPr>
            <a:spLocks noChangeArrowheads="1"/>
          </p:cNvSpPr>
          <p:nvPr/>
        </p:nvSpPr>
        <p:spPr bwMode="auto">
          <a:xfrm>
            <a:off x="2339752" y="1844824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文件系统</a:t>
            </a:r>
            <a:r>
              <a:rPr lang="zh-CN" altLang="en-US" dirty="0"/>
              <a:t>的概念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标准</a:t>
            </a:r>
            <a:r>
              <a:rPr lang="zh-CN" altLang="en-US" dirty="0"/>
              <a:t>文件目录树结构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文件</a:t>
            </a:r>
            <a:r>
              <a:rPr lang="zh-CN" altLang="en-US" dirty="0"/>
              <a:t>权限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文件</a:t>
            </a:r>
            <a:r>
              <a:rPr lang="zh-CN" altLang="en-US" dirty="0"/>
              <a:t>和目录操作命令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新建</a:t>
            </a:r>
            <a:r>
              <a:rPr lang="zh-CN" altLang="en-US" dirty="0" smtClean="0"/>
              <a:t>文件系统一般步骤</a:t>
            </a:r>
            <a:endParaRPr lang="zh-CN" altLang="en-US" dirty="0"/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698383" y="116632"/>
            <a:ext cx="4249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总结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6210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987824" y="3131676"/>
            <a:ext cx="377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P59</a:t>
            </a:r>
            <a:r>
              <a:rPr lang="zh-CN" altLang="en-US" dirty="0" smtClean="0"/>
              <a:t>，（</a:t>
            </a:r>
            <a:r>
              <a:rPr lang="en-US" altLang="zh-CN" dirty="0"/>
              <a:t>1</a:t>
            </a:r>
            <a:r>
              <a:rPr lang="zh-CN" altLang="en-US" dirty="0" smtClean="0"/>
              <a:t>），（</a:t>
            </a:r>
            <a:r>
              <a:rPr lang="en-US" altLang="zh-CN" dirty="0"/>
              <a:t>2</a:t>
            </a:r>
            <a:r>
              <a:rPr lang="zh-CN" altLang="en-US" dirty="0" smtClean="0"/>
              <a:t>），（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），（</a:t>
            </a:r>
            <a:r>
              <a:rPr lang="en-US" altLang="zh-CN" dirty="0" smtClean="0"/>
              <a:t>4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98383" y="116632"/>
            <a:ext cx="4249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4</a:t>
            </a:r>
            <a:r>
              <a:rPr lang="zh-CN" altLang="en-US" sz="2800" dirty="0" smtClean="0"/>
              <a:t>章：文件系统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作业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8812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2009</TotalTime>
  <Words>641</Words>
  <Application>Microsoft Office PowerPoint</Application>
  <PresentationFormat>全屏显示(4:3)</PresentationFormat>
  <Paragraphs>98</Paragraphs>
  <Slides>11</Slides>
  <Notes>10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moodisk</dc:creator>
  <cp:lastModifiedBy>moodisk</cp:lastModifiedBy>
  <cp:revision>327</cp:revision>
  <dcterms:created xsi:type="dcterms:W3CDTF">2012-04-27T13:42:07Z</dcterms:created>
  <dcterms:modified xsi:type="dcterms:W3CDTF">2012-07-27T02:00:46Z</dcterms:modified>
</cp:coreProperties>
</file>